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52"/>
  </p:notesMasterIdLst>
  <p:handoutMasterIdLst>
    <p:handoutMasterId r:id="rId53"/>
  </p:handoutMasterIdLst>
  <p:sldIdLst>
    <p:sldId id="422" r:id="rId2"/>
    <p:sldId id="525" r:id="rId3"/>
    <p:sldId id="466" r:id="rId4"/>
    <p:sldId id="533" r:id="rId5"/>
    <p:sldId id="467" r:id="rId6"/>
    <p:sldId id="456" r:id="rId7"/>
    <p:sldId id="535" r:id="rId8"/>
    <p:sldId id="457" r:id="rId9"/>
    <p:sldId id="462" r:id="rId10"/>
    <p:sldId id="458" r:id="rId11"/>
    <p:sldId id="536" r:id="rId12"/>
    <p:sldId id="537" r:id="rId13"/>
    <p:sldId id="539" r:id="rId14"/>
    <p:sldId id="540" r:id="rId15"/>
    <p:sldId id="542" r:id="rId16"/>
    <p:sldId id="543" r:id="rId17"/>
    <p:sldId id="548" r:id="rId18"/>
    <p:sldId id="549" r:id="rId19"/>
    <p:sldId id="544" r:id="rId20"/>
    <p:sldId id="546" r:id="rId21"/>
    <p:sldId id="553" r:id="rId22"/>
    <p:sldId id="545" r:id="rId23"/>
    <p:sldId id="531" r:id="rId24"/>
    <p:sldId id="565" r:id="rId25"/>
    <p:sldId id="566" r:id="rId26"/>
    <p:sldId id="567" r:id="rId27"/>
    <p:sldId id="568" r:id="rId28"/>
    <p:sldId id="569" r:id="rId29"/>
    <p:sldId id="570" r:id="rId30"/>
    <p:sldId id="571" r:id="rId31"/>
    <p:sldId id="572" r:id="rId32"/>
    <p:sldId id="573" r:id="rId33"/>
    <p:sldId id="574" r:id="rId34"/>
    <p:sldId id="575" r:id="rId35"/>
    <p:sldId id="580" r:id="rId36"/>
    <p:sldId id="576" r:id="rId37"/>
    <p:sldId id="581" r:id="rId38"/>
    <p:sldId id="583" r:id="rId39"/>
    <p:sldId id="582" r:id="rId40"/>
    <p:sldId id="584" r:id="rId41"/>
    <p:sldId id="585" r:id="rId42"/>
    <p:sldId id="586" r:id="rId43"/>
    <p:sldId id="587" r:id="rId44"/>
    <p:sldId id="588" r:id="rId45"/>
    <p:sldId id="589" r:id="rId46"/>
    <p:sldId id="590" r:id="rId47"/>
    <p:sldId id="591" r:id="rId48"/>
    <p:sldId id="592" r:id="rId49"/>
    <p:sldId id="532" r:id="rId50"/>
    <p:sldId id="506" r:id="rId5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4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FF"/>
    <a:srgbClr val="0066FF"/>
    <a:srgbClr val="FF00FF"/>
    <a:srgbClr val="4AABC6"/>
    <a:srgbClr val="3366FF"/>
    <a:srgbClr val="660066"/>
    <a:srgbClr val="FFDBB7"/>
    <a:srgbClr val="FFE6D1"/>
    <a:srgbClr val="FF9900"/>
    <a:srgbClr val="DDF0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932" autoAdjust="0"/>
    <p:restoredTop sz="93231" autoAdjust="0"/>
  </p:normalViewPr>
  <p:slideViewPr>
    <p:cSldViewPr>
      <p:cViewPr>
        <p:scale>
          <a:sx n="75" d="100"/>
          <a:sy n="75" d="100"/>
        </p:scale>
        <p:origin x="-129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7" d="100"/>
          <a:sy n="47" d="100"/>
        </p:scale>
        <p:origin x="2340" y="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C893F5-FF96-424B-9C91-F9370D538D9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71ED65-844A-4637-BB5B-9C9B29F54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5355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70BCF9-D748-4C01-A6B9-DEB801C6A44E}" type="datetimeFigureOut">
              <a:rPr lang="en-US" smtClean="0"/>
              <a:pPr/>
              <a:t>5/5/2021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27BDDF-7F28-440B-8C8F-B884AB69A5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4125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09D283-CE7B-40EE-8714-3A3AFA64002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5121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7BDDF-7F28-440B-8C8F-B884AB69A52E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572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807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FFFFCC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5488" y="128238"/>
            <a:ext cx="1020755" cy="720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5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0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133600" y="999900"/>
            <a:ext cx="4800600" cy="1552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a-IR" sz="1400" b="1" dirty="0" smtClean="0">
                <a:effectLst/>
                <a:latin typeface="IranNastaliq" panose="02020505000000020003" pitchFamily="18" charset="0"/>
                <a:ea typeface="Calibri" panose="020F0502020204030204" pitchFamily="34" charset="0"/>
                <a:cs typeface="2  Titr" panose="00000700000000000000" pitchFamily="2" charset="-78"/>
              </a:rPr>
              <a:t>دانشگاه علوم پزشکی و خدمات  بهداشتی و درمانی استان </a:t>
            </a:r>
            <a:r>
              <a:rPr lang="fa-IR" sz="1400" b="1" dirty="0" smtClean="0">
                <a:latin typeface="IranNastaliq" panose="02020505000000020003" pitchFamily="18" charset="0"/>
                <a:ea typeface="Calibri" panose="020F0502020204030204" pitchFamily="34" charset="0"/>
                <a:cs typeface="2  Titr" panose="00000700000000000000" pitchFamily="2" charset="-78"/>
              </a:rPr>
              <a:t>البرز </a:t>
            </a:r>
            <a:endParaRPr lang="en-US" sz="1400" b="1" smtClean="0">
              <a:latin typeface="IranNastaliq" panose="02020505000000020003" pitchFamily="18" charset="0"/>
              <a:ea typeface="Calibri" panose="020F0502020204030204" pitchFamily="34" charset="0"/>
              <a:cs typeface="2  Titr" panose="00000700000000000000" pitchFamily="2" charset="-78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a-IR" sz="1400" b="1" smtClean="0">
                <a:latin typeface="IranNastaliq" panose="02020505000000020003" pitchFamily="18" charset="0"/>
                <a:ea typeface="Calibri" panose="020F0502020204030204" pitchFamily="34" charset="0"/>
                <a:cs typeface="2  Titr" panose="00000700000000000000" pitchFamily="2" charset="-78"/>
              </a:rPr>
              <a:t>مرکز </a:t>
            </a:r>
            <a:r>
              <a:rPr lang="fa-IR" sz="1400" b="1" dirty="0" smtClean="0">
                <a:latin typeface="IranNastaliq" panose="02020505000000020003" pitchFamily="18" charset="0"/>
                <a:ea typeface="Calibri" panose="020F0502020204030204" pitchFamily="34" charset="0"/>
                <a:cs typeface="2  Titr" panose="00000700000000000000" pitchFamily="2" charset="-78"/>
              </a:rPr>
              <a:t>بهاشت فردیس</a:t>
            </a:r>
            <a:endParaRPr lang="fa-IR" sz="1400" b="1" dirty="0" smtClean="0">
              <a:effectLst/>
              <a:latin typeface="IranNastaliq" panose="02020505000000020003" pitchFamily="18" charset="0"/>
              <a:ea typeface="Calibri" panose="020F0502020204030204" pitchFamily="34" charset="0"/>
              <a:cs typeface="2  Titr" panose="00000700000000000000" pitchFamily="2" charset="-78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a-IR" sz="1400" b="1" dirty="0" smtClean="0">
                <a:latin typeface="IranNastaliq" panose="02020505000000020003" pitchFamily="18" charset="0"/>
                <a:ea typeface="Calibri" panose="020F0502020204030204" pitchFamily="34" charset="0"/>
                <a:cs typeface="2  Titr" panose="00000700000000000000" pitchFamily="2" charset="-78"/>
              </a:rPr>
              <a:t>معاونت بهداشتی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a-IR" sz="1400" b="1" dirty="0" smtClean="0">
                <a:latin typeface="IranNastaliq" panose="02020505000000020003" pitchFamily="18" charset="0"/>
                <a:ea typeface="Calibri" panose="020F0502020204030204" pitchFamily="34" charset="0"/>
                <a:cs typeface="2  Titr" panose="00000700000000000000" pitchFamily="2" charset="-78"/>
              </a:rPr>
              <a:t>گروه سلامت دهان و دندان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1710272"/>
            <a:ext cx="2933700" cy="4751158"/>
          </a:xfrm>
          <a:prstGeom prst="rect">
            <a:avLst/>
          </a:prstGeom>
        </p:spPr>
      </p:pic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381000" y="2085381"/>
            <a:ext cx="6019800" cy="332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1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4572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9144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13716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18288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/>
                <a:cs typeface="B Titr" panose="00000700000000000000" pitchFamily="2" charset="-78"/>
              </a:rPr>
              <a:t>دانستنيهاي </a:t>
            </a:r>
            <a:endParaRPr kumimoji="0" lang="en-US" altLang="en-US" sz="4800" b="1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Tahoma"/>
              <a:cs typeface="B Titr" panose="00000700000000000000" pitchFamily="2" charset="-78"/>
            </a:endParaRP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/>
                <a:cs typeface="B Titr" panose="00000700000000000000" pitchFamily="2" charset="-78"/>
              </a:rPr>
              <a:t>سلامت</a:t>
            </a:r>
            <a:endParaRPr kumimoji="0" lang="en-US" altLang="en-US" sz="4800" b="1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Tahoma"/>
              <a:cs typeface="B Titr" panose="00000700000000000000" pitchFamily="2" charset="-78"/>
            </a:endParaRP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/>
                <a:cs typeface="B Titr" panose="00000700000000000000" pitchFamily="2" charset="-78"/>
              </a:rPr>
              <a:t> دها</a:t>
            </a:r>
            <a:r>
              <a:rPr lang="fa-IR" altLang="en-US" sz="4800" b="1" dirty="0" smtClean="0">
                <a:solidFill>
                  <a:srgbClr val="00B0F0"/>
                </a:solidFill>
                <a:latin typeface="Tahoma"/>
                <a:cs typeface="B Titr" panose="00000700000000000000" pitchFamily="2" charset="-78"/>
              </a:rPr>
              <a:t>ن و دندان</a:t>
            </a:r>
            <a:endParaRPr kumimoji="0" lang="en-US" altLang="en-US" sz="48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Tahoma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8650" y="5384212"/>
            <a:ext cx="5067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800" b="1" dirty="0" smtClean="0">
                <a:solidFill>
                  <a:srgbClr val="CC00FF"/>
                </a:solidFill>
                <a:cs typeface="2  Titr" panose="00000700000000000000" pitchFamily="2" charset="-78"/>
              </a:rPr>
              <a:t>فصل دوم</a:t>
            </a:r>
          </a:p>
          <a:p>
            <a:pPr algn="ctr"/>
            <a:r>
              <a:rPr lang="fa-IR" sz="2800" b="1" dirty="0" smtClean="0">
                <a:solidFill>
                  <a:srgbClr val="CC00FF"/>
                </a:solidFill>
                <a:cs typeface="2  Titr" panose="00000700000000000000" pitchFamily="2" charset="-78"/>
              </a:rPr>
              <a:t>بیماریهای دهان و دندان</a:t>
            </a:r>
            <a:endParaRPr lang="en-US" sz="2800" b="1" dirty="0">
              <a:solidFill>
                <a:srgbClr val="CC00FF"/>
              </a:solidFill>
              <a:cs typeface="2 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76705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1"/>
          <p:cNvSpPr txBox="1">
            <a:spLocks/>
          </p:cNvSpPr>
          <p:nvPr/>
        </p:nvSpPr>
        <p:spPr bwMode="auto">
          <a:xfrm>
            <a:off x="762000" y="1371600"/>
            <a:ext cx="7842191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itchFamily="2" charset="2"/>
              <a:buChar char="Ú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rtl="1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fa-IR" sz="2400" b="1" dirty="0" smtClean="0">
                <a:cs typeface="2  Mitra" pitchFamily="2" charset="-78"/>
              </a:rPr>
              <a:t>هنگامی که </a:t>
            </a:r>
            <a:r>
              <a:rPr lang="fa-IR" sz="2400" b="1" dirty="0" smtClean="0">
                <a:solidFill>
                  <a:srgbClr val="00B050"/>
                </a:solidFill>
                <a:cs typeface="2  Mitra" pitchFamily="2" charset="-78"/>
              </a:rPr>
              <a:t>پوسیدگی</a:t>
            </a:r>
            <a:r>
              <a:rPr lang="fa-IR" sz="2400" b="1" dirty="0" smtClean="0">
                <a:cs typeface="2  Mitra" pitchFamily="2" charset="-78"/>
              </a:rPr>
              <a:t> به </a:t>
            </a:r>
            <a:r>
              <a:rPr lang="fa-IR" sz="2400" b="1" dirty="0" smtClean="0">
                <a:solidFill>
                  <a:srgbClr val="660066"/>
                </a:solidFill>
                <a:cs typeface="2  Mitra" pitchFamily="2" charset="-78"/>
              </a:rPr>
              <a:t>مغز دندان(عصب) </a:t>
            </a:r>
            <a:r>
              <a:rPr lang="fa-IR" sz="2400" b="1" dirty="0" smtClean="0">
                <a:cs typeface="2  Mitra" pitchFamily="2" charset="-78"/>
              </a:rPr>
              <a:t>برسد، به طور معمول باعث </a:t>
            </a:r>
            <a:r>
              <a:rPr lang="fa-IR" sz="2400" b="1" dirty="0" smtClean="0">
                <a:solidFill>
                  <a:srgbClr val="0070C0"/>
                </a:solidFill>
                <a:cs typeface="2  Mitra" pitchFamily="2" charset="-78"/>
              </a:rPr>
              <a:t>دردهای شدید شبانه</a:t>
            </a:r>
            <a:r>
              <a:rPr lang="fa-IR" sz="2400" b="1" dirty="0" smtClean="0">
                <a:cs typeface="2  Mitra" pitchFamily="2" charset="-78"/>
              </a:rPr>
              <a:t>، مداوم و </a:t>
            </a:r>
            <a:r>
              <a:rPr lang="fa-IR" sz="2400" b="1" dirty="0" smtClean="0">
                <a:solidFill>
                  <a:srgbClr val="0070C0"/>
                </a:solidFill>
                <a:cs typeface="2  Mitra" pitchFamily="2" charset="-78"/>
              </a:rPr>
              <a:t>خودبخودی</a:t>
            </a:r>
            <a:r>
              <a:rPr lang="fa-IR" sz="2400" b="1" dirty="0" smtClean="0">
                <a:cs typeface="2  Mitra" pitchFamily="2" charset="-78"/>
              </a:rPr>
              <a:t> به وجود می آید و در صورت عدم درمان، در انتهای ریشه دندان عفونت ایجاد می شود که می تواند با ایجاد تورم بر روی لثه و یا گاه تورم در صورت همراه باشد. </a:t>
            </a:r>
            <a:r>
              <a:rPr lang="fa-IR" sz="2400" b="1" dirty="0" smtClean="0">
                <a:solidFill>
                  <a:srgbClr val="C00000"/>
                </a:solidFill>
                <a:cs typeface="2  Mitra" pitchFamily="2" charset="-78"/>
              </a:rPr>
              <a:t>(آبسه دندانی).</a:t>
            </a: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2663792" y="347134"/>
            <a:ext cx="360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4000" b="1" dirty="0" smtClean="0">
                <a:solidFill>
                  <a:srgbClr val="FF0000"/>
                </a:solidFill>
                <a:cs typeface="2  Titr" pitchFamily="2" charset="-78"/>
              </a:rPr>
              <a:t>آبسه دندان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7195007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fallOver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1"/>
          <p:cNvSpPr txBox="1">
            <a:spLocks/>
          </p:cNvSpPr>
          <p:nvPr/>
        </p:nvSpPr>
        <p:spPr bwMode="auto">
          <a:xfrm>
            <a:off x="381000" y="1219200"/>
            <a:ext cx="8375591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itchFamily="2" charset="2"/>
              <a:buChar char="Ú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rtl="1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fa-IR" sz="1800" b="1" dirty="0" smtClean="0">
                <a:cs typeface="2  Mitra" pitchFamily="2" charset="-78"/>
              </a:rPr>
              <a:t>عفونت های دندانی علاوه بر درد و ناراحتی برای کودک به علت کاهش مصرف غذا توسط کودک باعث </a:t>
            </a:r>
            <a:r>
              <a:rPr lang="fa-IR" sz="1800" b="1" dirty="0" smtClean="0">
                <a:solidFill>
                  <a:srgbClr val="0070C0"/>
                </a:solidFill>
                <a:cs typeface="2  Mitra" pitchFamily="2" charset="-78"/>
              </a:rPr>
              <a:t>سوء تغذیه </a:t>
            </a:r>
            <a:r>
              <a:rPr lang="fa-IR" sz="1800" b="1" dirty="0" smtClean="0">
                <a:cs typeface="2  Mitra" pitchFamily="2" charset="-78"/>
              </a:rPr>
              <a:t>در او می شود.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fa-IR" sz="1800" b="1" dirty="0" smtClean="0">
                <a:cs typeface="2  Mitra" pitchFamily="2" charset="-78"/>
              </a:rPr>
              <a:t>چنانچه دندان عفونی </a:t>
            </a:r>
            <a:r>
              <a:rPr lang="fa-IR" sz="1800" b="1" dirty="0" smtClean="0">
                <a:solidFill>
                  <a:srgbClr val="0070C0"/>
                </a:solidFill>
                <a:cs typeface="2  Mitra" pitchFamily="2" charset="-78"/>
              </a:rPr>
              <a:t>درمان نشود </a:t>
            </a:r>
            <a:r>
              <a:rPr lang="fa-IR" sz="1800" b="1" dirty="0" smtClean="0">
                <a:cs typeface="2  Mitra" pitchFamily="2" charset="-78"/>
              </a:rPr>
              <a:t>به عنوان کانون عفونت برای بدن محسوب می شود، ممکن است باعث بروز مجدد </a:t>
            </a:r>
            <a:r>
              <a:rPr lang="fa-IR" sz="1800" b="1" u="sng" dirty="0" smtClean="0">
                <a:solidFill>
                  <a:srgbClr val="FF0000"/>
                </a:solidFill>
                <a:cs typeface="2  Mitra" pitchFamily="2" charset="-78"/>
              </a:rPr>
              <a:t>عفونت شدید، </a:t>
            </a:r>
            <a:r>
              <a:rPr lang="fa-IR" sz="1800" b="1" dirty="0" smtClean="0">
                <a:solidFill>
                  <a:srgbClr val="0070C0"/>
                </a:solidFill>
                <a:cs typeface="2  Mitra" pitchFamily="2" charset="-78"/>
              </a:rPr>
              <a:t>تورم و آبسه حاد </a:t>
            </a:r>
            <a:r>
              <a:rPr lang="fa-IR" sz="1800" b="1" dirty="0" smtClean="0">
                <a:cs typeface="2  Mitra" pitchFamily="2" charset="-78"/>
              </a:rPr>
              <a:t>گردد.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fa-IR" sz="1800" b="1" dirty="0" smtClean="0">
                <a:cs typeface="2  Mitra" pitchFamily="2" charset="-78"/>
              </a:rPr>
              <a:t>پیشگیری و درمان پوسیدگی دندان در مراحل ابتدایی در افرادی که سابقه بیماری قلبی مادرزادی، تب رماتیسمی، پائین بودن مقاومت بدن در برابر عفونت و عقب افتادگی ذهنی و جسمی دارند اهمیت بسزایی دارد.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fa-IR" sz="1800" b="1" dirty="0" smtClean="0">
                <a:cs typeface="2  Mitra" pitchFamily="2" charset="-78"/>
              </a:rPr>
              <a:t>* لازم است کودکانی که دچار پوسیدگی دندان و دندان درد و غیره هستند در اسرع وقت به </a:t>
            </a:r>
            <a:r>
              <a:rPr lang="fa-IR" sz="1800" b="1" dirty="0" smtClean="0">
                <a:solidFill>
                  <a:srgbClr val="FF0000"/>
                </a:solidFill>
                <a:cs typeface="2  Mitra" pitchFamily="2" charset="-78"/>
              </a:rPr>
              <a:t>دندانپزشک ارجاع </a:t>
            </a:r>
            <a:r>
              <a:rPr lang="fa-IR" sz="1800" b="1" dirty="0" smtClean="0">
                <a:cs typeface="2  Mitra" pitchFamily="2" charset="-78"/>
              </a:rPr>
              <a:t>شوند.</a:t>
            </a:r>
          </a:p>
          <a:p>
            <a:pPr algn="just">
              <a:lnSpc>
                <a:spcPct val="150000"/>
              </a:lnSpc>
              <a:defRPr/>
            </a:pPr>
            <a:endParaRPr lang="en-US" sz="2400" b="1" dirty="0">
              <a:cs typeface="2  Mitra" pitchFamily="2" charset="-78"/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2562200" y="364067"/>
            <a:ext cx="360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4000" b="1" dirty="0" smtClean="0">
                <a:solidFill>
                  <a:srgbClr val="FF0000"/>
                </a:solidFill>
                <a:cs typeface="2  Titr" pitchFamily="2" charset="-78"/>
              </a:rPr>
              <a:t>آبسه دندان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1733885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fallOver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29000" y="2476501"/>
            <a:ext cx="5136885" cy="3009900"/>
          </a:xfrm>
        </p:spPr>
        <p:txBody>
          <a:bodyPr>
            <a:normAutofit/>
          </a:bodyPr>
          <a:lstStyle/>
          <a:p>
            <a:pPr marL="609600" indent="-609600" algn="r" rtl="1" eaLnBrk="1" hangingPunct="1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AutoNum type="arabicPeriod"/>
              <a:defRPr/>
            </a:pPr>
            <a:r>
              <a:rPr lang="fa-IR" sz="3600" b="1" dirty="0" smtClean="0">
                <a:cs typeface="2  Mitra" panose="00000400000000000000" pitchFamily="2" charset="-78"/>
              </a:rPr>
              <a:t> </a:t>
            </a:r>
            <a:r>
              <a:rPr lang="fa-IR" sz="2600" b="1" dirty="0" smtClean="0">
                <a:cs typeface="2  Mitra" panose="00000400000000000000" pitchFamily="2" charset="-78"/>
              </a:rPr>
              <a:t>چوب زبان ( آبسلانگ )</a:t>
            </a:r>
          </a:p>
          <a:p>
            <a:pPr marL="609600" indent="-609600" algn="r" rtl="1" eaLnBrk="1" hangingPunct="1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AutoNum type="arabicPeriod"/>
              <a:defRPr/>
            </a:pPr>
            <a:r>
              <a:rPr lang="fa-IR" sz="2600" b="1" dirty="0" smtClean="0">
                <a:cs typeface="2  Mitra" panose="00000400000000000000" pitchFamily="2" charset="-78"/>
              </a:rPr>
              <a:t> چراغ قوه </a:t>
            </a:r>
          </a:p>
          <a:p>
            <a:pPr marL="609600" indent="-609600" algn="r" rtl="1" eaLnBrk="1" hangingPunct="1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AutoNum type="arabicPeriod"/>
              <a:defRPr/>
            </a:pPr>
            <a:r>
              <a:rPr lang="fa-IR" sz="2600" b="1" dirty="0" smtClean="0">
                <a:cs typeface="2  Mitra" panose="00000400000000000000" pitchFamily="2" charset="-78"/>
              </a:rPr>
              <a:t> گاز تميز </a:t>
            </a:r>
            <a:endParaRPr lang="en-US" sz="2600" b="1" dirty="0" smtClean="0">
              <a:cs typeface="2  Mitra" panose="00000400000000000000" pitchFamily="2" charset="-78"/>
            </a:endParaRP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2380018" y="399517"/>
            <a:ext cx="432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2400" b="1" dirty="0">
                <a:solidFill>
                  <a:srgbClr val="FF0000"/>
                </a:solidFill>
                <a:cs typeface="2  Titr" pitchFamily="2" charset="-78"/>
              </a:rPr>
              <a:t>معاينه دهان و </a:t>
            </a:r>
            <a:r>
              <a:rPr lang="fa-IR" sz="2400" b="1" dirty="0" smtClean="0">
                <a:solidFill>
                  <a:srgbClr val="FF0000"/>
                </a:solidFill>
                <a:cs typeface="2  Titr" pitchFamily="2" charset="-78"/>
              </a:rPr>
              <a:t>دندان</a:t>
            </a:r>
            <a:endParaRPr lang="fa-IR" sz="2400" b="1" dirty="0">
              <a:solidFill>
                <a:srgbClr val="FF0000"/>
              </a:solidFill>
              <a:cs typeface="2  Titr" pitchFamily="2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43000" y="1524000"/>
            <a:ext cx="769027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sz="3200" b="1" dirty="0" smtClean="0">
                <a:solidFill>
                  <a:srgbClr val="7030A0"/>
                </a:solidFill>
                <a:cs typeface="2  Mitra" panose="00000400000000000000" pitchFamily="2" charset="-78"/>
              </a:rPr>
              <a:t>برای معاینه دهان وسايل زیر لازم است:</a:t>
            </a:r>
            <a:endParaRPr lang="en-US" sz="3200" b="1" dirty="0">
              <a:solidFill>
                <a:srgbClr val="7030A0"/>
              </a:solidFill>
              <a:cs typeface="2  Mitra" panose="00000400000000000000" pitchFamily="2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00" y="3657600"/>
            <a:ext cx="3581400" cy="2438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229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738" y="1238600"/>
            <a:ext cx="8229600" cy="4953000"/>
          </a:xfrm>
        </p:spPr>
        <p:txBody>
          <a:bodyPr>
            <a:normAutofit fontScale="85000" lnSpcReduction="10000"/>
          </a:bodyPr>
          <a:lstStyle/>
          <a:p>
            <a:pPr marL="609600" indent="-609600" algn="r" rtl="1">
              <a:lnSpc>
                <a:spcPct val="90000"/>
              </a:lnSpc>
              <a:buClr>
                <a:srgbClr val="CC00FF"/>
              </a:buClr>
              <a:buFont typeface="Wingdings" panose="05000000000000000000" pitchFamily="2" charset="2"/>
              <a:buAutoNum type="arabicPeriod"/>
              <a:defRPr/>
            </a:pPr>
            <a:r>
              <a:rPr lang="fa-IR" dirty="0">
                <a:cs typeface="2  Mitra" panose="00000400000000000000" pitchFamily="2" charset="-78"/>
              </a:rPr>
              <a:t>شستن دستها با آب و صابون </a:t>
            </a:r>
          </a:p>
          <a:p>
            <a:pPr marL="609600" indent="-609600" algn="r" rtl="1">
              <a:lnSpc>
                <a:spcPct val="90000"/>
              </a:lnSpc>
              <a:buClr>
                <a:srgbClr val="CC00FF"/>
              </a:buClr>
              <a:buFont typeface="Wingdings" panose="05000000000000000000" pitchFamily="2" charset="2"/>
              <a:buAutoNum type="arabicPeriod"/>
              <a:defRPr/>
            </a:pPr>
            <a:r>
              <a:rPr lang="fa-IR" dirty="0">
                <a:cs typeface="2  Mitra" panose="00000400000000000000" pitchFamily="2" charset="-78"/>
              </a:rPr>
              <a:t>نشاندن معاينه شونده روي صندلي</a:t>
            </a:r>
            <a:endParaRPr lang="en-US" dirty="0">
              <a:cs typeface="2  Mitra" panose="00000400000000000000" pitchFamily="2" charset="-78"/>
            </a:endParaRPr>
          </a:p>
          <a:p>
            <a:pPr marL="609600" indent="-609600" algn="r" rtl="1">
              <a:lnSpc>
                <a:spcPct val="90000"/>
              </a:lnSpc>
              <a:buClr>
                <a:srgbClr val="CC00FF"/>
              </a:buClr>
              <a:buFont typeface="Wingdings" panose="05000000000000000000" pitchFamily="2" charset="2"/>
              <a:buAutoNum type="arabicPeriod"/>
              <a:defRPr/>
            </a:pPr>
            <a:r>
              <a:rPr lang="fa-IR" dirty="0">
                <a:cs typeface="2  Mitra" panose="00000400000000000000" pitchFamily="2" charset="-78"/>
              </a:rPr>
              <a:t> از او بخواهيد دهانش را باز </a:t>
            </a:r>
            <a:r>
              <a:rPr lang="fa-IR" dirty="0" smtClean="0">
                <a:cs typeface="2  Mitra" panose="00000400000000000000" pitchFamily="2" charset="-78"/>
              </a:rPr>
              <a:t>كند. </a:t>
            </a:r>
            <a:endParaRPr lang="fa-IR" dirty="0">
              <a:cs typeface="2  Mitra" panose="00000400000000000000" pitchFamily="2" charset="-78"/>
            </a:endParaRPr>
          </a:p>
          <a:p>
            <a:pPr marL="609600" indent="-609600" algn="r" rtl="1">
              <a:lnSpc>
                <a:spcPct val="90000"/>
              </a:lnSpc>
              <a:buClr>
                <a:srgbClr val="CC00FF"/>
              </a:buClr>
              <a:buFont typeface="Wingdings" panose="05000000000000000000" pitchFamily="2" charset="2"/>
              <a:buAutoNum type="arabicPeriod"/>
              <a:defRPr/>
            </a:pPr>
            <a:r>
              <a:rPr lang="fa-IR" dirty="0">
                <a:cs typeface="2  Mitra" panose="00000400000000000000" pitchFamily="2" charset="-78"/>
              </a:rPr>
              <a:t>با چراغ قوه دهان را روشن مي </a:t>
            </a:r>
            <a:r>
              <a:rPr lang="fa-IR" dirty="0" smtClean="0">
                <a:cs typeface="2  Mitra" panose="00000400000000000000" pitchFamily="2" charset="-78"/>
              </a:rPr>
              <a:t>كنيم.</a:t>
            </a:r>
            <a:endParaRPr lang="fa-IR" dirty="0">
              <a:cs typeface="2  Mitra" panose="00000400000000000000" pitchFamily="2" charset="-78"/>
            </a:endParaRPr>
          </a:p>
          <a:p>
            <a:pPr marL="609600" indent="-609600" algn="r" rtl="1">
              <a:lnSpc>
                <a:spcPct val="90000"/>
              </a:lnSpc>
              <a:buClr>
                <a:srgbClr val="CC00FF"/>
              </a:buClr>
              <a:buFont typeface="Wingdings" panose="05000000000000000000" pitchFamily="2" charset="2"/>
              <a:buAutoNum type="arabicPeriod"/>
              <a:defRPr/>
            </a:pPr>
            <a:r>
              <a:rPr lang="fa-IR" dirty="0">
                <a:cs typeface="2  Mitra" panose="00000400000000000000" pitchFamily="2" charset="-78"/>
              </a:rPr>
              <a:t>از يك سمت فك بالا شروع و بطور منظم كليه سطوح دنداني بررسي و به سمت </a:t>
            </a:r>
            <a:r>
              <a:rPr lang="fa-IR" dirty="0" smtClean="0">
                <a:cs typeface="2  Mitra" panose="00000400000000000000" pitchFamily="2" charset="-78"/>
              </a:rPr>
              <a:t>ديگر فک </a:t>
            </a:r>
            <a:r>
              <a:rPr lang="fa-IR" dirty="0">
                <a:cs typeface="2  Mitra" panose="00000400000000000000" pitchFamily="2" charset="-78"/>
              </a:rPr>
              <a:t>مي </a:t>
            </a:r>
            <a:r>
              <a:rPr lang="fa-IR" dirty="0" smtClean="0">
                <a:cs typeface="2  Mitra" panose="00000400000000000000" pitchFamily="2" charset="-78"/>
              </a:rPr>
              <a:t>رويم.</a:t>
            </a:r>
            <a:endParaRPr lang="en-US" dirty="0">
              <a:cs typeface="2  Mitra" panose="00000400000000000000" pitchFamily="2" charset="-78"/>
            </a:endParaRPr>
          </a:p>
          <a:p>
            <a:pPr marL="609600" indent="-609600" algn="r" rtl="1">
              <a:lnSpc>
                <a:spcPct val="90000"/>
              </a:lnSpc>
              <a:buClr>
                <a:srgbClr val="CC00FF"/>
              </a:buClr>
              <a:buFont typeface="Wingdings" panose="05000000000000000000" pitchFamily="2" charset="2"/>
              <a:buAutoNum type="arabicPeriod"/>
              <a:defRPr/>
            </a:pPr>
            <a:r>
              <a:rPr lang="fa-IR" dirty="0">
                <a:cs typeface="2  Mitra" panose="00000400000000000000" pitchFamily="2" charset="-78"/>
              </a:rPr>
              <a:t>با آبسلانگ جهت كنار زدن </a:t>
            </a:r>
            <a:r>
              <a:rPr lang="fa-IR" dirty="0" smtClean="0">
                <a:cs typeface="2  Mitra" panose="00000400000000000000" pitchFamily="2" charset="-78"/>
              </a:rPr>
              <a:t>زبان، لب </a:t>
            </a:r>
            <a:r>
              <a:rPr lang="fa-IR" dirty="0">
                <a:cs typeface="2  Mitra" panose="00000400000000000000" pitchFamily="2" charset="-78"/>
              </a:rPr>
              <a:t>و گونه استفاده مي </a:t>
            </a:r>
            <a:r>
              <a:rPr lang="fa-IR" dirty="0" smtClean="0">
                <a:cs typeface="2  Mitra" panose="00000400000000000000" pitchFamily="2" charset="-78"/>
              </a:rPr>
              <a:t>شود. </a:t>
            </a:r>
            <a:endParaRPr lang="fa-IR" dirty="0">
              <a:cs typeface="2  Mitra" panose="00000400000000000000" pitchFamily="2" charset="-78"/>
            </a:endParaRPr>
          </a:p>
          <a:p>
            <a:pPr marL="609600" indent="-609600" algn="r" rtl="1">
              <a:lnSpc>
                <a:spcPct val="90000"/>
              </a:lnSpc>
              <a:buClr>
                <a:srgbClr val="CC00FF"/>
              </a:buClr>
              <a:buFont typeface="Wingdings" panose="05000000000000000000" pitchFamily="2" charset="2"/>
              <a:buAutoNum type="arabicPeriod"/>
              <a:defRPr/>
            </a:pPr>
            <a:r>
              <a:rPr lang="fa-IR" dirty="0">
                <a:cs typeface="2  Mitra" panose="00000400000000000000" pitchFamily="2" charset="-78"/>
              </a:rPr>
              <a:t>براي معاينه زبان نوك </a:t>
            </a:r>
            <a:r>
              <a:rPr lang="fa-IR" dirty="0" smtClean="0">
                <a:cs typeface="2  Mitra" panose="00000400000000000000" pitchFamily="2" charset="-78"/>
              </a:rPr>
              <a:t>آن را </a:t>
            </a:r>
            <a:r>
              <a:rPr lang="fa-IR" dirty="0">
                <a:cs typeface="2  Mitra" panose="00000400000000000000" pitchFamily="2" charset="-78"/>
              </a:rPr>
              <a:t>با گاز تميز گرفته و به سمت خارج از دهان كشيده و تمام سطوح آن به دقت معاينه مي </a:t>
            </a:r>
            <a:r>
              <a:rPr lang="fa-IR" dirty="0" smtClean="0">
                <a:cs typeface="2  Mitra" panose="00000400000000000000" pitchFamily="2" charset="-78"/>
              </a:rPr>
              <a:t>شود.</a:t>
            </a:r>
            <a:r>
              <a:rPr lang="fa-IR" sz="2400" dirty="0" smtClean="0">
                <a:cs typeface="2  Mitra" panose="00000400000000000000" pitchFamily="2" charset="-78"/>
              </a:rPr>
              <a:t>  </a:t>
            </a:r>
            <a:endParaRPr lang="en-US" sz="2400" dirty="0">
              <a:cs typeface="2  Mitra" panose="00000400000000000000" pitchFamily="2" charset="-78"/>
            </a:endParaRPr>
          </a:p>
          <a:p>
            <a:pPr algn="r" rtl="1">
              <a:buClr>
                <a:srgbClr val="CC00FF"/>
              </a:buClr>
            </a:pPr>
            <a:endParaRPr lang="en-US" dirty="0">
              <a:cs typeface="2  Mitra" panose="00000400000000000000" pitchFamily="2" charset="-78"/>
            </a:endParaRP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2688538" y="304800"/>
            <a:ext cx="360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4000" b="1" dirty="0" smtClean="0">
                <a:solidFill>
                  <a:srgbClr val="FF0000"/>
                </a:solidFill>
                <a:cs typeface="2  Titr" pitchFamily="2" charset="-78"/>
              </a:rPr>
              <a:t>روش معاينه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14400" y="1387929"/>
            <a:ext cx="2286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442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447800"/>
            <a:ext cx="8229600" cy="5029200"/>
          </a:xfrm>
        </p:spPr>
        <p:txBody>
          <a:bodyPr>
            <a:normAutofit fontScale="85000" lnSpcReduction="10000"/>
          </a:bodyPr>
          <a:lstStyle/>
          <a:p>
            <a:pPr algn="just" rtl="1">
              <a:lnSpc>
                <a:spcPct val="150000"/>
              </a:lnSpc>
              <a:buClr>
                <a:srgbClr val="FF0000"/>
              </a:buClr>
              <a:buSzPct val="120000"/>
              <a:buFont typeface="Webdings" panose="05030102010509060703" pitchFamily="18" charset="2"/>
              <a:buChar char=""/>
            </a:pPr>
            <a:r>
              <a:rPr lang="fa-IR" sz="2800" b="1" dirty="0" smtClean="0">
                <a:cs typeface="2  Mitra" panose="00000400000000000000" pitchFamily="2" charset="-78"/>
              </a:rPr>
              <a:t>تمام قسمت های </a:t>
            </a:r>
            <a:r>
              <a:rPr lang="fa-IR" sz="2800" b="1" dirty="0" smtClean="0">
                <a:solidFill>
                  <a:schemeClr val="accent2">
                    <a:lumMod val="75000"/>
                  </a:schemeClr>
                </a:solidFill>
                <a:cs typeface="2  Mitra" panose="00000400000000000000" pitchFamily="2" charset="-78"/>
              </a:rPr>
              <a:t>لثه</a:t>
            </a:r>
            <a:r>
              <a:rPr lang="fa-IR" sz="2800" b="1" dirty="0" smtClean="0">
                <a:cs typeface="2  Mitra" panose="00000400000000000000" pitchFamily="2" charset="-78"/>
              </a:rPr>
              <a:t>، </a:t>
            </a:r>
            <a:r>
              <a:rPr lang="fa-IR" sz="2800" b="1" dirty="0" smtClean="0">
                <a:solidFill>
                  <a:srgbClr val="660066"/>
                </a:solidFill>
                <a:cs typeface="2  Mitra" panose="00000400000000000000" pitchFamily="2" charset="-78"/>
              </a:rPr>
              <a:t>کف دهان (زیر زبان)</a:t>
            </a:r>
            <a:r>
              <a:rPr lang="fa-IR" sz="2800" b="1" dirty="0" smtClean="0">
                <a:cs typeface="2  Mitra" panose="00000400000000000000" pitchFamily="2" charset="-78"/>
              </a:rPr>
              <a:t>، </a:t>
            </a:r>
            <a:r>
              <a:rPr lang="fa-IR" sz="28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کام</a:t>
            </a:r>
            <a:r>
              <a:rPr lang="fa-IR" sz="2800" b="1" dirty="0" smtClean="0">
                <a:cs typeface="2  Mitra" panose="00000400000000000000" pitchFamily="2" charset="-78"/>
              </a:rPr>
              <a:t>، </a:t>
            </a:r>
            <a:r>
              <a:rPr lang="fa-IR" sz="28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داخل گونه ها </a:t>
            </a:r>
            <a:r>
              <a:rPr lang="fa-IR" sz="2800" b="1" dirty="0" smtClean="0">
                <a:cs typeface="2  Mitra" panose="00000400000000000000" pitchFamily="2" charset="-78"/>
              </a:rPr>
              <a:t>و لب ها را به دقت معاینه کرده تا اگر </a:t>
            </a:r>
            <a:r>
              <a:rPr lang="fa-IR" sz="28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تورم</a:t>
            </a:r>
            <a:r>
              <a:rPr lang="fa-IR" sz="2800" b="1" dirty="0" smtClean="0">
                <a:cs typeface="2  Mitra" panose="00000400000000000000" pitchFamily="2" charset="-78"/>
              </a:rPr>
              <a:t>، </a:t>
            </a:r>
            <a:r>
              <a:rPr lang="fa-IR" sz="28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زخم</a:t>
            </a:r>
            <a:r>
              <a:rPr lang="fa-IR" sz="2800" b="1" dirty="0" smtClean="0">
                <a:cs typeface="2  Mitra" panose="00000400000000000000" pitchFamily="2" charset="-78"/>
              </a:rPr>
              <a:t> و یا </a:t>
            </a:r>
            <a:r>
              <a:rPr lang="fa-IR" sz="28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هر چیز غیرطبیعی </a:t>
            </a:r>
            <a:r>
              <a:rPr lang="fa-IR" sz="2800" b="1" dirty="0" smtClean="0">
                <a:cs typeface="2  Mitra" panose="00000400000000000000" pitchFamily="2" charset="-78"/>
              </a:rPr>
              <a:t>دیگر وجود داشته باشد، کودک را به </a:t>
            </a:r>
            <a:r>
              <a:rPr lang="fa-IR" sz="28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دندانپزشک ارجاع </a:t>
            </a:r>
            <a:r>
              <a:rPr lang="fa-IR" sz="2800" b="1" dirty="0" smtClean="0">
                <a:cs typeface="2  Mitra" panose="00000400000000000000" pitchFamily="2" charset="-78"/>
              </a:rPr>
              <a:t>نمایید.</a:t>
            </a:r>
          </a:p>
          <a:p>
            <a:pPr algn="just" rtl="1">
              <a:lnSpc>
                <a:spcPct val="150000"/>
              </a:lnSpc>
              <a:buClr>
                <a:srgbClr val="FF0000"/>
              </a:buClr>
              <a:buSzPct val="120000"/>
              <a:buFont typeface="Webdings" panose="05030102010509060703" pitchFamily="18" charset="2"/>
              <a:buChar char=""/>
            </a:pPr>
            <a:r>
              <a:rPr lang="fa-IR" sz="2800" b="1" dirty="0" smtClean="0">
                <a:cs typeface="2  Mitra" panose="00000400000000000000" pitchFamily="2" charset="-78"/>
              </a:rPr>
              <a:t>همه </a:t>
            </a:r>
            <a:r>
              <a:rPr lang="fa-IR" sz="28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سطوح مختلف </a:t>
            </a:r>
            <a:r>
              <a:rPr lang="fa-IR" sz="2800" b="1" dirty="0" smtClean="0">
                <a:cs typeface="2  Mitra" panose="00000400000000000000" pitchFamily="2" charset="-78"/>
              </a:rPr>
              <a:t>را در </a:t>
            </a:r>
            <a:r>
              <a:rPr lang="fa-IR" sz="28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تک تک دندان ها </a:t>
            </a:r>
            <a:r>
              <a:rPr lang="fa-IR" sz="2800" b="1" dirty="0" smtClean="0">
                <a:cs typeface="2  Mitra" panose="00000400000000000000" pitchFamily="2" charset="-78"/>
              </a:rPr>
              <a:t>معاینه کنید. وجود پلاک میکروبی، جرم، پوسیدگی دندان (از یک لک کوچک قهوه ای یا سیاه رنگ گرفته تا سوراخ شدگی دندان) را بررسی نمایید.</a:t>
            </a: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1143000" y="304800"/>
            <a:ext cx="648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4000" b="1" dirty="0" smtClean="0">
                <a:solidFill>
                  <a:srgbClr val="FF0000"/>
                </a:solidFill>
                <a:cs typeface="2  Titr" pitchFamily="2" charset="-78"/>
              </a:rPr>
              <a:t>نکات مورد توجه در هنگام معاينه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06301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229600" cy="5029200"/>
          </a:xfrm>
        </p:spPr>
        <p:txBody>
          <a:bodyPr>
            <a:normAutofit fontScale="85000" lnSpcReduction="10000"/>
          </a:bodyPr>
          <a:lstStyle/>
          <a:p>
            <a:pPr algn="just" rtl="1">
              <a:lnSpc>
                <a:spcPct val="150000"/>
              </a:lnSpc>
              <a:buClr>
                <a:srgbClr val="FF0000"/>
              </a:buClr>
              <a:buSzPct val="120000"/>
              <a:buFont typeface="Webdings" panose="05030102010509060703" pitchFamily="18" charset="2"/>
              <a:buChar char=""/>
            </a:pPr>
            <a:r>
              <a:rPr lang="fa-IR" sz="2800" b="1" dirty="0" smtClean="0">
                <a:cs typeface="2  Mitra" panose="00000400000000000000" pitchFamily="2" charset="-78"/>
              </a:rPr>
              <a:t>چنانچه </a:t>
            </a:r>
            <a:r>
              <a:rPr lang="fa-IR" sz="2800" b="1" dirty="0" smtClean="0">
                <a:solidFill>
                  <a:schemeClr val="accent6">
                    <a:lumMod val="50000"/>
                  </a:schemeClr>
                </a:solidFill>
                <a:cs typeface="2  Mitra" panose="00000400000000000000" pitchFamily="2" charset="-78"/>
              </a:rPr>
              <a:t>تغییر رنگ قهوه ای یا سیاه </a:t>
            </a:r>
            <a:r>
              <a:rPr lang="fa-IR" sz="2800" b="1" dirty="0" smtClean="0">
                <a:cs typeface="2  Mitra" panose="00000400000000000000" pitchFamily="2" charset="-78"/>
              </a:rPr>
              <a:t>مشاهده گردید و دندان کودک در زمان خوردن یا نوشیدن غذاهای </a:t>
            </a:r>
            <a:r>
              <a:rPr lang="fa-IR" sz="28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سرد، گرم، شیرین یا ترش </a:t>
            </a:r>
            <a:r>
              <a:rPr lang="fa-IR" sz="2800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حساس</a:t>
            </a:r>
            <a:r>
              <a:rPr lang="fa-IR" sz="2800" b="1" dirty="0" smtClean="0">
                <a:cs typeface="2  Mitra" panose="00000400000000000000" pitchFamily="2" charset="-78"/>
              </a:rPr>
              <a:t> باشد </a:t>
            </a:r>
            <a:r>
              <a:rPr lang="fa-IR" sz="28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پوسیدگی به عاج رسیده </a:t>
            </a:r>
            <a:r>
              <a:rPr lang="fa-IR" sz="2800" b="1" dirty="0" smtClean="0">
                <a:cs typeface="2  Mitra" panose="00000400000000000000" pitchFamily="2" charset="-78"/>
              </a:rPr>
              <a:t>و کودک باید به </a:t>
            </a:r>
            <a:r>
              <a:rPr lang="fa-IR" sz="28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دندانپزشک</a:t>
            </a:r>
            <a:r>
              <a:rPr lang="fa-IR" sz="2800" b="1" dirty="0" smtClean="0">
                <a:cs typeface="2  Mitra" panose="00000400000000000000" pitchFamily="2" charset="-78"/>
              </a:rPr>
              <a:t> مراجعه نماید.</a:t>
            </a:r>
          </a:p>
          <a:p>
            <a:pPr algn="just" rtl="1">
              <a:lnSpc>
                <a:spcPct val="150000"/>
              </a:lnSpc>
              <a:buClr>
                <a:srgbClr val="FF0000"/>
              </a:buClr>
              <a:buSzPct val="120000"/>
              <a:buFont typeface="Webdings" panose="05030102010509060703" pitchFamily="18" charset="2"/>
              <a:buChar char=""/>
            </a:pPr>
            <a:r>
              <a:rPr lang="fa-IR" sz="2800" b="1" dirty="0" smtClean="0">
                <a:cs typeface="2  Mitra" panose="00000400000000000000" pitchFamily="2" charset="-78"/>
              </a:rPr>
              <a:t>در صورتی که کودک دارای </a:t>
            </a:r>
            <a:r>
              <a:rPr lang="fa-IR" sz="28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تورم</a:t>
            </a:r>
            <a:r>
              <a:rPr lang="fa-IR" sz="2800" b="1" dirty="0" smtClean="0">
                <a:cs typeface="2  Mitra" panose="00000400000000000000" pitchFamily="2" charset="-78"/>
              </a:rPr>
              <a:t> بر </a:t>
            </a:r>
            <a:r>
              <a:rPr lang="fa-IR" sz="28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روی لثه </a:t>
            </a:r>
            <a:r>
              <a:rPr lang="fa-IR" sz="2800" b="1" dirty="0" smtClean="0">
                <a:cs typeface="2  Mitra" panose="00000400000000000000" pitchFamily="2" charset="-78"/>
              </a:rPr>
              <a:t>و یا گاه </a:t>
            </a:r>
            <a:r>
              <a:rPr lang="fa-IR" sz="28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تورم در صورت </a:t>
            </a:r>
            <a:r>
              <a:rPr lang="fa-IR" sz="2800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(آبسه دندانی) </a:t>
            </a:r>
            <a:r>
              <a:rPr lang="fa-IR" sz="2800" b="1" dirty="0" smtClean="0">
                <a:cs typeface="2  Mitra" panose="00000400000000000000" pitchFamily="2" charset="-78"/>
              </a:rPr>
              <a:t>باشد و </a:t>
            </a:r>
            <a:r>
              <a:rPr lang="fa-IR" sz="28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سابقه درد شدید دندانی </a:t>
            </a:r>
            <a:r>
              <a:rPr lang="fa-IR" sz="2800" b="1" dirty="0" smtClean="0">
                <a:cs typeface="2  Mitra" panose="00000400000000000000" pitchFamily="2" charset="-78"/>
              </a:rPr>
              <a:t>را داشته باشد باید به سرعت تحت </a:t>
            </a:r>
            <a:r>
              <a:rPr lang="fa-IR" sz="28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درمان دندانپزشکی </a:t>
            </a:r>
            <a:r>
              <a:rPr lang="fa-IR" sz="2800" b="1" dirty="0" smtClean="0">
                <a:cs typeface="2  Mitra" panose="00000400000000000000" pitchFamily="2" charset="-78"/>
              </a:rPr>
              <a:t>قرار بگیرد.</a:t>
            </a: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1143000" y="304800"/>
            <a:ext cx="648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4000" b="1" dirty="0" smtClean="0">
                <a:solidFill>
                  <a:srgbClr val="FF0000"/>
                </a:solidFill>
                <a:cs typeface="2  Titr" pitchFamily="2" charset="-78"/>
              </a:rPr>
              <a:t>نکات مورد توجه در هنگام معاينه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25945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333634"/>
            <a:ext cx="8570913" cy="5269441"/>
          </a:xfrm>
        </p:spPr>
        <p:txBody>
          <a:bodyPr>
            <a:noAutofit/>
          </a:bodyPr>
          <a:lstStyle/>
          <a:p>
            <a:pPr algn="r" rtl="1" eaLnBrk="1" hangingPunct="1">
              <a:defRPr/>
            </a:pPr>
            <a:r>
              <a:rPr lang="fa-IR" altLang="en-US" sz="2000" b="1" dirty="0" smtClean="0">
                <a:solidFill>
                  <a:srgbClr val="CC00FF"/>
                </a:solidFill>
                <a:cs typeface="2  Titr" panose="00000700000000000000" pitchFamily="2" charset="-78"/>
              </a:rPr>
              <a:t>تعریف لثه سالم</a:t>
            </a:r>
          </a:p>
          <a:p>
            <a:pPr algn="r" rtl="1" eaLnBrk="1" hangingPunct="1">
              <a:lnSpc>
                <a:spcPct val="150000"/>
              </a:lnSpc>
              <a:defRPr/>
            </a:pPr>
            <a:r>
              <a:rPr lang="fa-IR" altLang="en-US" sz="20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رنگ صورتی </a:t>
            </a:r>
          </a:p>
          <a:p>
            <a:pPr algn="just" rtl="1" eaLnBrk="1" hangingPunct="1">
              <a:lnSpc>
                <a:spcPct val="150000"/>
              </a:lnSpc>
              <a:defRPr/>
            </a:pPr>
            <a:r>
              <a:rPr lang="fa-IR" altLang="en-US" sz="20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قوام سفت و محکم</a:t>
            </a:r>
          </a:p>
          <a:p>
            <a:pPr algn="just" rtl="1" eaLnBrk="1" hangingPunct="1">
              <a:lnSpc>
                <a:spcPct val="150000"/>
              </a:lnSpc>
              <a:defRPr/>
            </a:pPr>
            <a:r>
              <a:rPr lang="fa-IR" altLang="en-US" sz="20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تبعیت شکل لثه </a:t>
            </a:r>
            <a:r>
              <a:rPr lang="fa-IR" altLang="en-US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از شکل و طرز قرار گرفتن دندانها </a:t>
            </a:r>
          </a:p>
          <a:p>
            <a:pPr algn="just" rtl="1" eaLnBrk="1" hangingPunct="1">
              <a:lnSpc>
                <a:spcPct val="150000"/>
              </a:lnSpc>
              <a:defRPr/>
            </a:pPr>
            <a:r>
              <a:rPr lang="fa-IR" altLang="en-US" sz="20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تیز بودن لبه </a:t>
            </a:r>
            <a:r>
              <a:rPr lang="fa-IR" altLang="en-US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آن به طوری که مثل لایه ای روی دندان کشیده شود.</a:t>
            </a:r>
          </a:p>
          <a:p>
            <a:pPr algn="just" rtl="1" eaLnBrk="1" hangingPunct="1">
              <a:lnSpc>
                <a:spcPct val="150000"/>
              </a:lnSpc>
              <a:defRPr/>
            </a:pPr>
            <a:r>
              <a:rPr lang="fa-IR" altLang="en-US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عدم وجود هر گونه ناهمواری یا لبه پهن بین دندان و لثه، به طوری که فضای بین دندان ها توسط لثه پر شود</a:t>
            </a:r>
            <a:r>
              <a:rPr lang="fa-IR" altLang="en-US" sz="2000" b="1" dirty="0">
                <a:cs typeface="2  Mitra" panose="00000400000000000000" pitchFamily="2" charset="-78"/>
              </a:rPr>
              <a:t>.</a:t>
            </a:r>
            <a:endParaRPr lang="fa-IR" altLang="en-US" sz="2000" b="1" dirty="0">
              <a:solidFill>
                <a:schemeClr val="tx1"/>
              </a:solidFill>
              <a:cs typeface="2  Mitra" panose="00000400000000000000" pitchFamily="2" charset="-78"/>
            </a:endParaRPr>
          </a:p>
        </p:txBody>
      </p:sp>
      <p:pic>
        <p:nvPicPr>
          <p:cNvPr id="809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533400"/>
            <a:ext cx="2870462" cy="210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3"/>
          <p:cNvSpPr txBox="1">
            <a:spLocks/>
          </p:cNvSpPr>
          <p:nvPr/>
        </p:nvSpPr>
        <p:spPr>
          <a:xfrm>
            <a:off x="3733800" y="336216"/>
            <a:ext cx="3996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altLang="en-US" sz="4000" b="1" dirty="0">
                <a:solidFill>
                  <a:srgbClr val="FF0000"/>
                </a:solidFill>
                <a:cs typeface="2  Titr" pitchFamily="2" charset="-78"/>
              </a:rPr>
              <a:t>لثه وبیماری های آن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683531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80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2" dur="500"/>
                                        <p:tgtEl>
                                          <p:spTgt spid="80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7924800" cy="4525963"/>
          </a:xfrm>
        </p:spPr>
        <p:txBody>
          <a:bodyPr>
            <a:normAutofit fontScale="77500" lnSpcReduction="20000"/>
          </a:bodyPr>
          <a:lstStyle/>
          <a:p>
            <a:pPr marL="0" indent="0" algn="just" rtl="1">
              <a:lnSpc>
                <a:spcPct val="150000"/>
              </a:lnSpc>
              <a:buClr>
                <a:srgbClr val="FFC000"/>
              </a:buClr>
              <a:buNone/>
              <a:defRPr/>
            </a:pPr>
            <a:r>
              <a:rPr lang="fa-IR" altLang="en-US" b="1" dirty="0">
                <a:solidFill>
                  <a:srgbClr val="FF00FF"/>
                </a:solidFill>
                <a:cs typeface="2  Mitra" panose="00000400000000000000" pitchFamily="2" charset="-78"/>
              </a:rPr>
              <a:t>رنگ صورتی </a:t>
            </a:r>
            <a:r>
              <a:rPr lang="fa-IR" altLang="en-US" b="1" dirty="0">
                <a:solidFill>
                  <a:srgbClr val="FF0000"/>
                </a:solidFill>
                <a:cs typeface="2  Mitra" panose="00000400000000000000" pitchFamily="2" charset="-78"/>
              </a:rPr>
              <a:t>و لبه های کاملا تیز </a:t>
            </a:r>
            <a:r>
              <a:rPr lang="fa-IR" altLang="en-US" b="1" dirty="0">
                <a:solidFill>
                  <a:srgbClr val="0070C0"/>
                </a:solidFill>
                <a:cs typeface="2  Mitra" panose="00000400000000000000" pitchFamily="2" charset="-78"/>
              </a:rPr>
              <a:t>لثه از جمله علامت های مشخص کننده </a:t>
            </a:r>
            <a:r>
              <a:rPr lang="fa-IR" altLang="en-US" b="1" dirty="0">
                <a:solidFill>
                  <a:srgbClr val="00B050"/>
                </a:solidFill>
                <a:cs typeface="2  Mitra" panose="00000400000000000000" pitchFamily="2" charset="-78"/>
              </a:rPr>
              <a:t>سلامت لثه </a:t>
            </a:r>
            <a:r>
              <a:rPr lang="fa-IR" altLang="en-US" b="1" dirty="0">
                <a:solidFill>
                  <a:srgbClr val="0070C0"/>
                </a:solidFill>
                <a:cs typeface="2  Mitra" panose="00000400000000000000" pitchFamily="2" charset="-78"/>
              </a:rPr>
              <a:t>هستد</a:t>
            </a:r>
            <a:r>
              <a:rPr lang="fa-IR" altLang="en-US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.</a:t>
            </a:r>
          </a:p>
          <a:p>
            <a:pPr marL="0" indent="0" algn="just" rtl="1">
              <a:lnSpc>
                <a:spcPct val="150000"/>
              </a:lnSpc>
              <a:buClr>
                <a:srgbClr val="FFC000"/>
              </a:buClr>
              <a:buNone/>
              <a:defRPr/>
            </a:pPr>
            <a:endParaRPr lang="fa-IR" altLang="en-US" b="1" dirty="0">
              <a:solidFill>
                <a:srgbClr val="0070C0"/>
              </a:solidFill>
              <a:cs typeface="2  Mitra" panose="00000400000000000000" pitchFamily="2" charset="-78"/>
            </a:endParaRPr>
          </a:p>
          <a:p>
            <a:pPr marL="0" indent="0" algn="just" rtl="1">
              <a:lnSpc>
                <a:spcPct val="150000"/>
              </a:lnSpc>
              <a:buClr>
                <a:srgbClr val="FFC000"/>
              </a:buClr>
              <a:buNone/>
              <a:defRPr/>
            </a:pPr>
            <a:endParaRPr lang="fa-IR" altLang="en-US" b="1" dirty="0">
              <a:solidFill>
                <a:srgbClr val="0070C0"/>
              </a:solidFill>
              <a:cs typeface="2  Mitra" panose="00000400000000000000" pitchFamily="2" charset="-78"/>
            </a:endParaRPr>
          </a:p>
          <a:p>
            <a:pPr marL="0" indent="0" algn="just" rtl="1">
              <a:lnSpc>
                <a:spcPct val="150000"/>
              </a:lnSpc>
              <a:buNone/>
              <a:defRPr/>
            </a:pPr>
            <a:endParaRPr lang="fa-IR" altLang="en-US" b="1" dirty="0" smtClean="0">
              <a:solidFill>
                <a:srgbClr val="0070C0"/>
              </a:solidFill>
              <a:cs typeface="2  Mitra" panose="00000400000000000000" pitchFamily="2" charset="-78"/>
            </a:endParaRPr>
          </a:p>
          <a:p>
            <a:pPr marL="0" indent="0" algn="just" rtl="1">
              <a:lnSpc>
                <a:spcPct val="150000"/>
              </a:lnSpc>
              <a:buNone/>
              <a:defRPr/>
            </a:pPr>
            <a:r>
              <a:rPr lang="fa-IR" altLang="en-US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در </a:t>
            </a:r>
            <a:r>
              <a:rPr lang="fa-IR" altLang="en-US" b="1" dirty="0">
                <a:solidFill>
                  <a:srgbClr val="0070C0"/>
                </a:solidFill>
                <a:cs typeface="2  Mitra" panose="00000400000000000000" pitchFamily="2" charset="-78"/>
              </a:rPr>
              <a:t>روی لثه افرادی که رنگ </a:t>
            </a:r>
            <a:r>
              <a:rPr lang="fa-IR" altLang="en-US" b="1" dirty="0">
                <a:solidFill>
                  <a:srgbClr val="C00000"/>
                </a:solidFill>
                <a:cs typeface="2  Mitra" panose="00000400000000000000" pitchFamily="2" charset="-78"/>
              </a:rPr>
              <a:t>چهره تیره </a:t>
            </a:r>
            <a:r>
              <a:rPr lang="fa-IR" altLang="en-US" b="1" dirty="0">
                <a:solidFill>
                  <a:srgbClr val="0070C0"/>
                </a:solidFill>
                <a:cs typeface="2  Mitra" panose="00000400000000000000" pitchFamily="2" charset="-78"/>
              </a:rPr>
              <a:t>دارند </a:t>
            </a:r>
            <a:r>
              <a:rPr lang="fa-IR" altLang="en-US" b="1" dirty="0">
                <a:solidFill>
                  <a:srgbClr val="FF00FF"/>
                </a:solidFill>
                <a:cs typeface="2  Mitra" panose="00000400000000000000" pitchFamily="2" charset="-78"/>
              </a:rPr>
              <a:t>لکه های قهوه ای</a:t>
            </a:r>
            <a:r>
              <a:rPr lang="fa-IR" altLang="en-US" b="1" dirty="0">
                <a:solidFill>
                  <a:srgbClr val="0070C0"/>
                </a:solidFill>
                <a:cs typeface="2  Mitra" panose="00000400000000000000" pitchFamily="2" charset="-78"/>
              </a:rPr>
              <a:t> رنگ دیده می شوند، این پدیده </a:t>
            </a:r>
            <a:r>
              <a:rPr lang="fa-IR" altLang="en-US" b="1" dirty="0">
                <a:solidFill>
                  <a:srgbClr val="00B050"/>
                </a:solidFill>
                <a:cs typeface="2  Mitra" panose="00000400000000000000" pitchFamily="2" charset="-78"/>
              </a:rPr>
              <a:t>بیماری لثه </a:t>
            </a:r>
            <a:r>
              <a:rPr lang="fa-IR" altLang="en-US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نیست</a:t>
            </a:r>
            <a:r>
              <a:rPr lang="fa-IR" altLang="en-US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133600"/>
            <a:ext cx="2338387" cy="1872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16329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Rectangle 3"/>
          <p:cNvSpPr>
            <a:spLocks noGrp="1" noChangeArrowheads="1"/>
          </p:cNvSpPr>
          <p:nvPr>
            <p:ph idx="1"/>
          </p:nvPr>
        </p:nvSpPr>
        <p:spPr>
          <a:xfrm>
            <a:off x="346075" y="1082773"/>
            <a:ext cx="8153400" cy="3717827"/>
          </a:xfrm>
        </p:spPr>
        <p:txBody>
          <a:bodyPr rtlCol="0">
            <a:normAutofit fontScale="70000" lnSpcReduction="20000"/>
          </a:bodyPr>
          <a:lstStyle/>
          <a:p>
            <a:pPr marL="0" algn="just" rtl="1" eaLnBrk="1" fontAlgn="auto" hangingPunct="1">
              <a:lnSpc>
                <a:spcPct val="15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fa-IR" altLang="en-US" b="1" dirty="0" smtClean="0">
                <a:solidFill>
                  <a:srgbClr val="CC00FF"/>
                </a:solidFill>
                <a:ea typeface="+mj-ea"/>
                <a:cs typeface="2  Mitra" panose="00000400000000000000" pitchFamily="2" charset="-78"/>
              </a:rPr>
              <a:t>التهاب لثه (ژنژیویت)</a:t>
            </a:r>
          </a:p>
          <a:p>
            <a:pPr marL="0" algn="just" rtl="1" eaLnBrk="1" fontAlgn="auto" hangingPunct="1">
              <a:lnSpc>
                <a:spcPct val="15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fa-IR" altLang="en-US" sz="2800" b="1" dirty="0" smtClean="0">
                <a:solidFill>
                  <a:schemeClr val="tx1"/>
                </a:solidFill>
                <a:ea typeface="+mj-ea"/>
                <a:cs typeface="2  Mitra" panose="00000400000000000000" pitchFamily="2" charset="-78"/>
              </a:rPr>
              <a:t>به مرحله ابتدایی بیماری لثه، التهاب لثه یا ژنژیویت گویند که به صورت </a:t>
            </a:r>
            <a:r>
              <a:rPr lang="fa-IR" altLang="en-US" sz="2800" b="1" dirty="0" smtClean="0">
                <a:solidFill>
                  <a:srgbClr val="FF0000"/>
                </a:solidFill>
                <a:ea typeface="+mj-ea"/>
                <a:cs typeface="2  Mitra" panose="00000400000000000000" pitchFamily="2" charset="-78"/>
              </a:rPr>
              <a:t>قرمزی، تورم </a:t>
            </a:r>
            <a:r>
              <a:rPr lang="fa-IR" altLang="en-US" sz="2800" b="1" dirty="0" smtClean="0">
                <a:solidFill>
                  <a:schemeClr val="tx1"/>
                </a:solidFill>
                <a:ea typeface="+mj-ea"/>
                <a:cs typeface="2  Mitra" panose="00000400000000000000" pitchFamily="2" charset="-78"/>
              </a:rPr>
              <a:t>و </a:t>
            </a:r>
            <a:r>
              <a:rPr lang="fa-IR" altLang="en-US" sz="2800" b="1" dirty="0" smtClean="0">
                <a:solidFill>
                  <a:srgbClr val="FF0000"/>
                </a:solidFill>
                <a:ea typeface="+mj-ea"/>
                <a:cs typeface="2  Mitra" panose="00000400000000000000" pitchFamily="2" charset="-78"/>
              </a:rPr>
              <a:t>درد</a:t>
            </a:r>
            <a:r>
              <a:rPr lang="fa-IR" altLang="en-US" sz="2800" b="1" dirty="0" smtClean="0">
                <a:solidFill>
                  <a:schemeClr val="tx1"/>
                </a:solidFill>
                <a:ea typeface="+mj-ea"/>
                <a:cs typeface="2  Mitra" panose="00000400000000000000" pitchFamily="2" charset="-78"/>
              </a:rPr>
              <a:t> در </a:t>
            </a:r>
            <a:r>
              <a:rPr lang="fa-IR" altLang="en-US" sz="2800" b="1" dirty="0" smtClean="0">
                <a:solidFill>
                  <a:srgbClr val="0070C0"/>
                </a:solidFill>
                <a:ea typeface="+mj-ea"/>
                <a:cs typeface="2  Mitra" panose="00000400000000000000" pitchFamily="2" charset="-78"/>
              </a:rPr>
              <a:t>لثه</a:t>
            </a:r>
            <a:r>
              <a:rPr lang="fa-IR" altLang="en-US" sz="2800" b="1" dirty="0" smtClean="0">
                <a:solidFill>
                  <a:schemeClr val="tx1"/>
                </a:solidFill>
                <a:ea typeface="+mj-ea"/>
                <a:cs typeface="2  Mitra" panose="00000400000000000000" pitchFamily="2" charset="-78"/>
              </a:rPr>
              <a:t> بروز می نماید و ممکن است لثه در زمان مسواک زدن </a:t>
            </a:r>
            <a:r>
              <a:rPr lang="fa-IR" altLang="en-US" sz="2800" b="1" dirty="0" smtClean="0">
                <a:solidFill>
                  <a:srgbClr val="C00000"/>
                </a:solidFill>
                <a:ea typeface="+mj-ea"/>
                <a:cs typeface="2  Mitra" panose="00000400000000000000" pitchFamily="2" charset="-78"/>
              </a:rPr>
              <a:t>خونریزی</a:t>
            </a:r>
            <a:r>
              <a:rPr lang="fa-IR" altLang="en-US" sz="2800" b="1" dirty="0" smtClean="0">
                <a:solidFill>
                  <a:schemeClr val="tx1"/>
                </a:solidFill>
                <a:ea typeface="+mj-ea"/>
                <a:cs typeface="2  Mitra" panose="00000400000000000000" pitchFamily="2" charset="-78"/>
              </a:rPr>
              <a:t> داشته باشد.</a:t>
            </a:r>
          </a:p>
          <a:p>
            <a:pPr marL="114300" indent="-457200" algn="just" rtl="1" eaLnBrk="1" fontAlgn="auto" hangingPunct="1">
              <a:lnSpc>
                <a:spcPct val="150000"/>
              </a:lnSpc>
              <a:spcAft>
                <a:spcPts val="0"/>
              </a:spcAft>
              <a:buClr>
                <a:srgbClr val="00B0F0"/>
              </a:buClr>
              <a:buFont typeface="Wingdings" panose="05000000000000000000" pitchFamily="2" charset="2"/>
              <a:buChar char="v"/>
              <a:defRPr/>
            </a:pPr>
            <a:r>
              <a:rPr lang="fa-IR" altLang="en-US" sz="2800" b="1" dirty="0" smtClean="0">
                <a:solidFill>
                  <a:schemeClr val="tx1"/>
                </a:solidFill>
                <a:ea typeface="+mj-ea"/>
                <a:cs typeface="2  Mitra" panose="00000400000000000000" pitchFamily="2" charset="-78"/>
              </a:rPr>
              <a:t>لثه متورم با کوچکترین تماسی، به شدت دچار خونریزی می شود، اگر درمان نشود، باعث تحلیل استخوان و لقی دندان ها خواهد شد.</a:t>
            </a:r>
            <a:endParaRPr lang="en-US" altLang="en-US" sz="2800" b="1" dirty="0">
              <a:solidFill>
                <a:schemeClr val="tx1"/>
              </a:solidFill>
              <a:ea typeface="+mj-ea"/>
              <a:cs typeface="2  Mitra" panose="00000400000000000000" pitchFamily="2" charset="-78"/>
            </a:endParaRPr>
          </a:p>
        </p:txBody>
      </p:sp>
      <p:pic>
        <p:nvPicPr>
          <p:cNvPr id="81924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8750" y="4953000"/>
            <a:ext cx="8528050" cy="162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3"/>
          <p:cNvSpPr txBox="1">
            <a:spLocks/>
          </p:cNvSpPr>
          <p:nvPr/>
        </p:nvSpPr>
        <p:spPr>
          <a:xfrm>
            <a:off x="2622775" y="248571"/>
            <a:ext cx="360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altLang="en-US" sz="4000" b="1" dirty="0" smtClean="0">
                <a:solidFill>
                  <a:srgbClr val="FF0000"/>
                </a:solidFill>
                <a:cs typeface="2  Titr" pitchFamily="2" charset="-78"/>
              </a:rPr>
              <a:t>بیماری لثه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8242440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1" dur="2000"/>
                                        <p:tgtEl>
                                          <p:spTgt spid="81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Rectangle 3"/>
          <p:cNvSpPr>
            <a:spLocks noGrp="1" noChangeArrowheads="1"/>
          </p:cNvSpPr>
          <p:nvPr>
            <p:ph idx="1"/>
          </p:nvPr>
        </p:nvSpPr>
        <p:spPr>
          <a:xfrm>
            <a:off x="482600" y="3506127"/>
            <a:ext cx="8048400" cy="2917825"/>
          </a:xfrm>
        </p:spPr>
        <p:txBody>
          <a:bodyPr rtlCol="0">
            <a:normAutofit/>
          </a:bodyPr>
          <a:lstStyle/>
          <a:p>
            <a:pPr marL="0" algn="just" rtl="1" eaLnBrk="1" fontAlgn="auto" hangingPunct="1">
              <a:lnSpc>
                <a:spcPct val="15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fa-IR" altLang="en-US" sz="2000" b="1" dirty="0" smtClean="0">
                <a:solidFill>
                  <a:srgbClr val="CC00FF"/>
                </a:solidFill>
                <a:ea typeface="+mj-ea"/>
                <a:cs typeface="2  Mitra" panose="00000400000000000000" pitchFamily="2" charset="-78"/>
              </a:rPr>
              <a:t>پریودنتیت:</a:t>
            </a:r>
          </a:p>
          <a:p>
            <a:pPr marL="0" algn="just" rtl="1" eaLnBrk="1" fontAlgn="auto" hangingPunct="1">
              <a:lnSpc>
                <a:spcPct val="15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fa-IR" altLang="en-US" sz="2000" b="1" dirty="0" smtClean="0">
                <a:solidFill>
                  <a:schemeClr val="tx1"/>
                </a:solidFill>
                <a:ea typeface="+mj-ea"/>
                <a:cs typeface="2  Mitra" panose="00000400000000000000" pitchFamily="2" charset="-78"/>
              </a:rPr>
              <a:t>وقتی التهاب لثه ادامه پیدا کند، </a:t>
            </a:r>
            <a:r>
              <a:rPr lang="fa-IR" altLang="en-US" sz="2000" b="1" dirty="0" smtClean="0">
                <a:solidFill>
                  <a:srgbClr val="0070C0"/>
                </a:solidFill>
                <a:ea typeface="+mj-ea"/>
                <a:cs typeface="2  Mitra" panose="00000400000000000000" pitchFamily="2" charset="-78"/>
              </a:rPr>
              <a:t>لثه</a:t>
            </a:r>
            <a:r>
              <a:rPr lang="fa-IR" altLang="en-US" sz="2000" b="1" dirty="0" smtClean="0">
                <a:solidFill>
                  <a:schemeClr val="tx1"/>
                </a:solidFill>
                <a:ea typeface="+mj-ea"/>
                <a:cs typeface="2  Mitra" panose="00000400000000000000" pitchFamily="2" charset="-78"/>
              </a:rPr>
              <a:t> شروع به </a:t>
            </a:r>
            <a:r>
              <a:rPr lang="fa-IR" altLang="en-US" sz="2000" b="1" dirty="0" smtClean="0">
                <a:solidFill>
                  <a:srgbClr val="0070C0"/>
                </a:solidFill>
                <a:ea typeface="+mj-ea"/>
                <a:cs typeface="2  Mitra" panose="00000400000000000000" pitchFamily="2" charset="-78"/>
              </a:rPr>
              <a:t>تحلیل رفتن </a:t>
            </a:r>
            <a:r>
              <a:rPr lang="fa-IR" altLang="en-US" sz="2000" b="1" dirty="0" smtClean="0">
                <a:solidFill>
                  <a:schemeClr val="tx1"/>
                </a:solidFill>
                <a:ea typeface="+mj-ea"/>
                <a:cs typeface="2  Mitra" panose="00000400000000000000" pitchFamily="2" charset="-78"/>
              </a:rPr>
              <a:t>می کند. به تدریج بیماری به بافتهای نگهدارنده دهان پیشرفت می کند که در نهایت باعث</a:t>
            </a:r>
            <a:r>
              <a:rPr lang="fa-IR" altLang="en-US" sz="2000" b="1" dirty="0" smtClean="0">
                <a:solidFill>
                  <a:srgbClr val="0070C0"/>
                </a:solidFill>
                <a:ea typeface="+mj-ea"/>
                <a:cs typeface="2  Mitra" panose="00000400000000000000" pitchFamily="2" charset="-78"/>
              </a:rPr>
              <a:t> لقی دندان ها </a:t>
            </a:r>
            <a:r>
              <a:rPr lang="fa-IR" altLang="en-US" sz="2000" b="1" dirty="0" smtClean="0">
                <a:solidFill>
                  <a:schemeClr val="tx1"/>
                </a:solidFill>
                <a:ea typeface="+mj-ea"/>
                <a:cs typeface="2  Mitra" panose="00000400000000000000" pitchFamily="2" charset="-78"/>
              </a:rPr>
              <a:t>می شود.</a:t>
            </a:r>
            <a:endParaRPr lang="en-US" altLang="en-US" sz="2000" b="1" dirty="0">
              <a:solidFill>
                <a:schemeClr val="tx1"/>
              </a:solidFill>
              <a:ea typeface="+mj-ea"/>
              <a:cs typeface="2  Mitra" panose="00000400000000000000" pitchFamily="2" charset="-78"/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2514600" y="457591"/>
            <a:ext cx="360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altLang="en-US" sz="4000" b="1" dirty="0" smtClean="0">
                <a:solidFill>
                  <a:srgbClr val="FF0000"/>
                </a:solidFill>
                <a:cs typeface="2  Titr" pitchFamily="2" charset="-78"/>
              </a:rPr>
              <a:t>بیماری لثه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304800" y="1110474"/>
            <a:ext cx="8200800" cy="23947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just" rtl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fa-IR" altLang="en-US" sz="2000" b="1" dirty="0" smtClean="0">
                <a:solidFill>
                  <a:srgbClr val="CC00FF"/>
                </a:solidFill>
                <a:ea typeface="+mj-ea"/>
                <a:cs typeface="2  Mitra" panose="00000400000000000000" pitchFamily="2" charset="-78"/>
              </a:rPr>
              <a:t>جرم دندان:</a:t>
            </a:r>
          </a:p>
          <a:p>
            <a:pPr marL="0" algn="just" rtl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fa-IR" altLang="en-US" sz="2000" b="1" dirty="0" smtClean="0">
                <a:ea typeface="+mj-ea"/>
                <a:cs typeface="2  Mitra" panose="00000400000000000000" pitchFamily="2" charset="-78"/>
              </a:rPr>
              <a:t>اگر </a:t>
            </a:r>
            <a:r>
              <a:rPr lang="fa-IR" altLang="en-US" sz="2000" b="1" dirty="0" smtClean="0">
                <a:solidFill>
                  <a:srgbClr val="FF0000"/>
                </a:solidFill>
                <a:ea typeface="+mj-ea"/>
                <a:cs typeface="2  Mitra" panose="00000400000000000000" pitchFamily="2" charset="-78"/>
              </a:rPr>
              <a:t>پلاک میکروبی </a:t>
            </a:r>
            <a:r>
              <a:rPr lang="fa-IR" altLang="en-US" sz="2000" b="1" dirty="0" smtClean="0">
                <a:ea typeface="+mj-ea"/>
                <a:cs typeface="2  Mitra" panose="00000400000000000000" pitchFamily="2" charset="-78"/>
              </a:rPr>
              <a:t>به مدت طولانی روی دندان باقی بماند و توسط مسواک و نخ دندان از سطح دندان ها تمیز نگردد به لایه ای </a:t>
            </a:r>
            <a:r>
              <a:rPr lang="fa-IR" altLang="en-US" sz="2000" b="1" dirty="0" smtClean="0">
                <a:solidFill>
                  <a:srgbClr val="FF0000"/>
                </a:solidFill>
                <a:ea typeface="+mj-ea"/>
                <a:cs typeface="2  Mitra" panose="00000400000000000000" pitchFamily="2" charset="-78"/>
              </a:rPr>
              <a:t>سخت </a:t>
            </a:r>
            <a:r>
              <a:rPr lang="fa-IR" altLang="en-US" sz="2000" b="1" dirty="0" smtClean="0">
                <a:ea typeface="+mj-ea"/>
                <a:cs typeface="2  Mitra" panose="00000400000000000000" pitchFamily="2" charset="-78"/>
              </a:rPr>
              <a:t>به </a:t>
            </a:r>
            <a:r>
              <a:rPr lang="fa-IR" altLang="en-US" sz="2000" b="1" dirty="0" smtClean="0">
                <a:solidFill>
                  <a:srgbClr val="0070C0"/>
                </a:solidFill>
                <a:ea typeface="+mj-ea"/>
                <a:cs typeface="2  Mitra" panose="00000400000000000000" pitchFamily="2" charset="-78"/>
              </a:rPr>
              <a:t>رنگ زرد یا قهوه ای </a:t>
            </a:r>
            <a:r>
              <a:rPr lang="fa-IR" altLang="en-US" sz="2000" b="1" dirty="0" smtClean="0">
                <a:ea typeface="+mj-ea"/>
                <a:cs typeface="2  Mitra" panose="00000400000000000000" pitchFamily="2" charset="-78"/>
              </a:rPr>
              <a:t>تبدیل شده که </a:t>
            </a:r>
            <a:r>
              <a:rPr lang="fa-IR" altLang="en-US" sz="2000" b="1" dirty="0" smtClean="0">
                <a:solidFill>
                  <a:srgbClr val="FF0000"/>
                </a:solidFill>
                <a:ea typeface="+mj-ea"/>
                <a:cs typeface="2  Mitra" panose="00000400000000000000" pitchFamily="2" charset="-78"/>
              </a:rPr>
              <a:t>جرم دندان </a:t>
            </a:r>
            <a:r>
              <a:rPr lang="fa-IR" altLang="en-US" sz="2000" b="1" dirty="0" smtClean="0">
                <a:ea typeface="+mj-ea"/>
                <a:cs typeface="2  Mitra" panose="00000400000000000000" pitchFamily="2" charset="-78"/>
              </a:rPr>
              <a:t>نامیده می شود.</a:t>
            </a:r>
            <a:endParaRPr lang="en-US" altLang="en-US" sz="2000" b="1" dirty="0">
              <a:ea typeface="+mj-ea"/>
              <a:cs typeface="2  Mitra" panose="00000400000000000000" pitchFamily="2" charset="-78"/>
            </a:endParaRPr>
          </a:p>
        </p:txBody>
      </p:sp>
      <p:pic>
        <p:nvPicPr>
          <p:cNvPr id="8" name="Picture 4" descr="17005 0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5410201"/>
            <a:ext cx="3325812" cy="136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4376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280359"/>
            <a:ext cx="5181600" cy="792000"/>
          </a:xfrm>
          <a:gradFill flip="none" rotWithShape="1">
            <a:gsLst>
              <a:gs pos="0">
                <a:srgbClr val="FFC000"/>
              </a:gs>
              <a:gs pos="50000">
                <a:schemeClr val="bg1"/>
              </a:gs>
              <a:gs pos="100000">
                <a:srgbClr val="FFC000"/>
              </a:gs>
            </a:gsLst>
            <a:path path="circle">
              <a:fillToRect l="50000" t="-80000" r="50000" b="180000"/>
            </a:path>
            <a:tileRect/>
          </a:gradFill>
          <a:ln w="38100" cmpd="dbl">
            <a:solidFill>
              <a:srgbClr val="00B05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softRound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rtl="1" eaLnBrk="1" fontAlgn="auto" hangingPunct="1">
              <a:spcAft>
                <a:spcPts val="0"/>
              </a:spcAft>
              <a:defRPr/>
            </a:pPr>
            <a:r>
              <a:rPr lang="fa-IR" altLang="en-US" sz="2700" b="1" dirty="0" smtClean="0">
                <a:solidFill>
                  <a:srgbClr val="FF0000"/>
                </a:solidFill>
                <a:cs typeface="2  Titr" pitchFamily="2" charset="-78"/>
              </a:rPr>
              <a:t>بیماریهای دهان و دندان</a:t>
            </a:r>
            <a:r>
              <a:rPr lang="fa-IR" altLang="en-US" b="1" dirty="0" smtClean="0">
                <a:solidFill>
                  <a:srgbClr val="FF0000"/>
                </a:solidFill>
                <a:cs typeface="2  Titr" pitchFamily="2" charset="-78"/>
              </a:rPr>
              <a:t>	</a:t>
            </a:r>
            <a:endParaRPr lang="en-US" altLang="en-US" b="1" dirty="0" smtClean="0">
              <a:solidFill>
                <a:srgbClr val="FF0000"/>
              </a:solidFill>
              <a:cs typeface="2  Titr" pitchFamily="2" charset="-78"/>
            </a:endParaRPr>
          </a:p>
        </p:txBody>
      </p:sp>
      <p:sp>
        <p:nvSpPr>
          <p:cNvPr id="5" name="Flowchart: Alternate Process 4"/>
          <p:cNvSpPr/>
          <p:nvPr/>
        </p:nvSpPr>
        <p:spPr>
          <a:xfrm>
            <a:off x="629730" y="1456268"/>
            <a:ext cx="8028000" cy="4953000"/>
          </a:xfrm>
          <a:prstGeom prst="flowChartAlternateProcess">
            <a:avLst/>
          </a:prstGeom>
          <a:solidFill>
            <a:srgbClr val="DDF0C8"/>
          </a:solidFill>
          <a:ln w="57150">
            <a:solidFill>
              <a:srgbClr val="00B05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 rtl="1"/>
            <a:r>
              <a:rPr lang="fa-IR" sz="2000" b="1" dirty="0">
                <a:solidFill>
                  <a:srgbClr val="0070C0"/>
                </a:solidFill>
                <a:cs typeface="2  Mitra" panose="00000400000000000000" pitchFamily="2" charset="-78"/>
              </a:rPr>
              <a:t>پس از پایان این فصل انتظار می رود شما بتوانید</a:t>
            </a:r>
            <a:r>
              <a:rPr lang="fa-IR" sz="20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:</a:t>
            </a:r>
          </a:p>
          <a:p>
            <a:pPr algn="just" rtl="1"/>
            <a:endParaRPr lang="fa-IR" sz="2000" b="1" dirty="0">
              <a:solidFill>
                <a:srgbClr val="0070C0"/>
              </a:solidFill>
              <a:cs typeface="2  Mitra" panose="00000400000000000000" pitchFamily="2" charset="-78"/>
            </a:endParaRPr>
          </a:p>
          <a:p>
            <a:pPr algn="just" rtl="1"/>
            <a:r>
              <a:rPr lang="fa-IR" sz="2000" dirty="0">
                <a:solidFill>
                  <a:schemeClr val="tx1"/>
                </a:solidFill>
                <a:cs typeface="2  Mitra" panose="00000400000000000000" pitchFamily="2" charset="-78"/>
              </a:rPr>
              <a:t>1- </a:t>
            </a:r>
            <a:r>
              <a:rPr lang="fa-IR" sz="2000" dirty="0" smtClean="0">
                <a:solidFill>
                  <a:schemeClr val="tx1"/>
                </a:solidFill>
                <a:cs typeface="2  Mitra" panose="00000400000000000000" pitchFamily="2" charset="-78"/>
              </a:rPr>
              <a:t>عوامل موثر بر ایجاد پوسیدگی دندان را </a:t>
            </a:r>
            <a:r>
              <a:rPr lang="fa-IR" sz="2000" dirty="0">
                <a:solidFill>
                  <a:schemeClr val="tx1"/>
                </a:solidFill>
                <a:cs typeface="2  Mitra" panose="00000400000000000000" pitchFamily="2" charset="-78"/>
              </a:rPr>
              <a:t>بیان کنید.</a:t>
            </a:r>
          </a:p>
          <a:p>
            <a:pPr algn="just" rtl="1"/>
            <a:r>
              <a:rPr lang="fa-IR" sz="2000" dirty="0">
                <a:solidFill>
                  <a:schemeClr val="tx1"/>
                </a:solidFill>
                <a:cs typeface="2  Mitra" panose="00000400000000000000" pitchFamily="2" charset="-78"/>
              </a:rPr>
              <a:t>2- </a:t>
            </a:r>
            <a:r>
              <a:rPr lang="fa-IR" sz="2000" dirty="0" smtClean="0">
                <a:solidFill>
                  <a:schemeClr val="tx1"/>
                </a:solidFill>
                <a:cs typeface="2  Mitra" panose="00000400000000000000" pitchFamily="2" charset="-78"/>
              </a:rPr>
              <a:t>محل های شایع بروز پوسیدگی دندانی را بیان کنید.</a:t>
            </a:r>
            <a:endParaRPr lang="fa-IR" sz="2000" dirty="0">
              <a:solidFill>
                <a:schemeClr val="tx1"/>
              </a:solidFill>
              <a:cs typeface="2  Mitra" panose="00000400000000000000" pitchFamily="2" charset="-78"/>
            </a:endParaRPr>
          </a:p>
          <a:p>
            <a:pPr algn="just" rtl="1"/>
            <a:r>
              <a:rPr lang="fa-IR" sz="2000" dirty="0">
                <a:solidFill>
                  <a:schemeClr val="tx1"/>
                </a:solidFill>
                <a:cs typeface="2  Mitra" panose="00000400000000000000" pitchFamily="2" charset="-78"/>
              </a:rPr>
              <a:t>3- </a:t>
            </a:r>
            <a:r>
              <a:rPr lang="fa-IR" sz="2000" dirty="0" smtClean="0">
                <a:solidFill>
                  <a:schemeClr val="tx1"/>
                </a:solidFill>
                <a:cs typeface="2  Mitra" panose="00000400000000000000" pitchFamily="2" charset="-78"/>
              </a:rPr>
              <a:t>افراد در معرض خطر پوسیدگی دندانی را نام ببرید.</a:t>
            </a:r>
            <a:endParaRPr lang="fa-IR" sz="2000" dirty="0">
              <a:solidFill>
                <a:schemeClr val="tx1"/>
              </a:solidFill>
              <a:cs typeface="2  Mitra" panose="00000400000000000000" pitchFamily="2" charset="-78"/>
            </a:endParaRPr>
          </a:p>
          <a:p>
            <a:pPr algn="just" rtl="1"/>
            <a:r>
              <a:rPr lang="fa-IR" sz="2000" dirty="0">
                <a:solidFill>
                  <a:schemeClr val="tx1"/>
                </a:solidFill>
                <a:cs typeface="2  Mitra" panose="00000400000000000000" pitchFamily="2" charset="-78"/>
              </a:rPr>
              <a:t>4- </a:t>
            </a:r>
            <a:r>
              <a:rPr lang="fa-IR" sz="2000" dirty="0" smtClean="0">
                <a:solidFill>
                  <a:schemeClr val="tx1"/>
                </a:solidFill>
                <a:cs typeface="2  Mitra" panose="00000400000000000000" pitchFamily="2" charset="-78"/>
              </a:rPr>
              <a:t>روش معاینه دهان و دندان را به طور عملی نشان دهید.</a:t>
            </a:r>
            <a:endParaRPr lang="fa-IR" sz="2000" dirty="0">
              <a:solidFill>
                <a:schemeClr val="tx1"/>
              </a:solidFill>
              <a:cs typeface="2  Mitra" panose="00000400000000000000" pitchFamily="2" charset="-78"/>
            </a:endParaRPr>
          </a:p>
          <a:p>
            <a:pPr algn="just" rtl="1"/>
            <a:r>
              <a:rPr lang="fa-IR" sz="2000" dirty="0">
                <a:solidFill>
                  <a:schemeClr val="tx1"/>
                </a:solidFill>
                <a:cs typeface="2  Mitra" panose="00000400000000000000" pitchFamily="2" charset="-78"/>
              </a:rPr>
              <a:t>5- </a:t>
            </a:r>
            <a:r>
              <a:rPr lang="fa-IR" sz="2000" dirty="0" smtClean="0">
                <a:solidFill>
                  <a:schemeClr val="tx1"/>
                </a:solidFill>
                <a:cs typeface="2  Mitra" panose="00000400000000000000" pitchFamily="2" charset="-78"/>
              </a:rPr>
              <a:t>تفاوت لثه سالم و ملتهب را توضیح دهید.</a:t>
            </a:r>
          </a:p>
          <a:p>
            <a:pPr algn="just" rtl="1"/>
            <a:r>
              <a:rPr lang="fa-IR" sz="2000" dirty="0" smtClean="0">
                <a:solidFill>
                  <a:schemeClr val="tx1"/>
                </a:solidFill>
                <a:cs typeface="2  Mitra" panose="00000400000000000000" pitchFamily="2" charset="-78"/>
              </a:rPr>
              <a:t>6- علت بروز آفت دهان را بیان کنید.</a:t>
            </a:r>
          </a:p>
          <a:p>
            <a:pPr algn="just" rtl="1"/>
            <a:r>
              <a:rPr lang="fa-IR" sz="2000" dirty="0" smtClean="0">
                <a:solidFill>
                  <a:schemeClr val="tx1"/>
                </a:solidFill>
                <a:cs typeface="2  Mitra" panose="00000400000000000000" pitchFamily="2" charset="-78"/>
              </a:rPr>
              <a:t>7- علل بوی بد دهان را شرح دهید.</a:t>
            </a:r>
          </a:p>
          <a:p>
            <a:pPr algn="just" rtl="1"/>
            <a:r>
              <a:rPr lang="fa-IR" sz="2000" dirty="0" smtClean="0">
                <a:solidFill>
                  <a:schemeClr val="tx1"/>
                </a:solidFill>
                <a:cs typeface="2  Mitra" panose="00000400000000000000" pitchFamily="2" charset="-78"/>
              </a:rPr>
              <a:t>8- عادت غلط دهانی را ذکر کنید.</a:t>
            </a:r>
          </a:p>
          <a:p>
            <a:pPr algn="just" rtl="1"/>
            <a:r>
              <a:rPr lang="fa-IR" sz="2000" dirty="0" smtClean="0">
                <a:solidFill>
                  <a:schemeClr val="tx1"/>
                </a:solidFill>
                <a:cs typeface="2  Mitra" panose="00000400000000000000" pitchFamily="2" charset="-78"/>
              </a:rPr>
              <a:t>9- نقش والدین و مربی بهداشت در«ارتباط بین کودک و دندانپزشک» را توضیح دهید.</a:t>
            </a:r>
          </a:p>
          <a:p>
            <a:pPr algn="just" rtl="1"/>
            <a:endParaRPr lang="en-US" sz="3600" dirty="0">
              <a:solidFill>
                <a:schemeClr val="tx1"/>
              </a:solidFill>
              <a:cs typeface="2  Mitra" panose="00000400000000000000" pitchFamily="2" charset="-78"/>
            </a:endParaRPr>
          </a:p>
          <a:p>
            <a:pPr algn="just" rtl="1"/>
            <a:endParaRPr lang="fa-IR" b="1" dirty="0">
              <a:solidFill>
                <a:srgbClr val="0070C0"/>
              </a:solidFill>
              <a:cs typeface="2 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746483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158788"/>
            <a:ext cx="8458200" cy="5275262"/>
          </a:xfrm>
        </p:spPr>
        <p:txBody>
          <a:bodyPr rtlCol="0">
            <a:noAutofit/>
          </a:bodyPr>
          <a:lstStyle/>
          <a:p>
            <a:pPr algn="just" rtl="1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fa-IR" sz="2400" b="1" dirty="0" smtClean="0">
                <a:solidFill>
                  <a:schemeClr val="tx1"/>
                </a:solidFill>
                <a:cs typeface="2  Mitra" pitchFamily="2" charset="-78"/>
              </a:rPr>
              <a:t>زمانی که </a:t>
            </a:r>
            <a:r>
              <a:rPr lang="fa-IR" sz="2400" b="1" dirty="0" smtClean="0">
                <a:solidFill>
                  <a:srgbClr val="0070C0"/>
                </a:solidFill>
                <a:cs typeface="2  Mitra" pitchFamily="2" charset="-78"/>
              </a:rPr>
              <a:t>پلاک میکروبی اطراف لثه تمیز نشود</a:t>
            </a:r>
            <a:r>
              <a:rPr lang="fa-IR" sz="2400" b="1" dirty="0" smtClean="0">
                <a:solidFill>
                  <a:schemeClr val="tx1"/>
                </a:solidFill>
                <a:cs typeface="2  Mitra" pitchFamily="2" charset="-78"/>
              </a:rPr>
              <a:t>، مواد ترشح شده توسط باکتری ها در پلاک باعث آسیب و التهاب لثه می گردد. </a:t>
            </a:r>
            <a:r>
              <a:rPr lang="fa-IR" sz="2400" b="1" dirty="0" smtClean="0">
                <a:solidFill>
                  <a:srgbClr val="0070C0"/>
                </a:solidFill>
                <a:cs typeface="2  Mitra" pitchFamily="2" charset="-78"/>
              </a:rPr>
              <a:t>سطح ناصاف و خشن جرم دندانی</a:t>
            </a:r>
            <a:r>
              <a:rPr lang="fa-IR" sz="2400" b="1" dirty="0" smtClean="0">
                <a:solidFill>
                  <a:schemeClr val="tx1"/>
                </a:solidFill>
                <a:cs typeface="2  Mitra" pitchFamily="2" charset="-78"/>
              </a:rPr>
              <a:t> باعث تجمع بیشتر پلاک میکروبی بر روی دندان ها شده و التهاب لثه را تشدید می نماید.</a:t>
            </a:r>
          </a:p>
          <a:p>
            <a:pPr algn="just" rtl="1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fa-IR" sz="2400" b="1" dirty="0" smtClean="0">
                <a:solidFill>
                  <a:schemeClr val="tx1"/>
                </a:solidFill>
                <a:cs typeface="2  Mitra" pitchFamily="2" charset="-78"/>
              </a:rPr>
              <a:t>در صورت </a:t>
            </a:r>
            <a:r>
              <a:rPr lang="fa-IR" sz="2400" b="1" dirty="0" smtClean="0">
                <a:solidFill>
                  <a:srgbClr val="FF0000"/>
                </a:solidFill>
                <a:cs typeface="2  Mitra" pitchFamily="2" charset="-78"/>
              </a:rPr>
              <a:t>تشکیل جرم</a:t>
            </a:r>
            <a:r>
              <a:rPr lang="fa-IR" sz="2400" b="1" dirty="0" smtClean="0">
                <a:solidFill>
                  <a:schemeClr val="tx1"/>
                </a:solidFill>
                <a:cs typeface="2  Mitra" pitchFamily="2" charset="-78"/>
              </a:rPr>
              <a:t>، با مراجعه به </a:t>
            </a:r>
            <a:r>
              <a:rPr lang="fa-IR" sz="2400" b="1" dirty="0" smtClean="0">
                <a:solidFill>
                  <a:srgbClr val="FF00FF"/>
                </a:solidFill>
                <a:cs typeface="2  Mitra" pitchFamily="2" charset="-78"/>
              </a:rPr>
              <a:t>دندانپزشک</a:t>
            </a:r>
            <a:r>
              <a:rPr lang="fa-IR" sz="2400" b="1" dirty="0" smtClean="0">
                <a:solidFill>
                  <a:schemeClr val="tx1"/>
                </a:solidFill>
                <a:cs typeface="2  Mitra" pitchFamily="2" charset="-78"/>
              </a:rPr>
              <a:t> باید دندان ها </a:t>
            </a:r>
            <a:r>
              <a:rPr lang="fa-IR" sz="2400" b="1" dirty="0" smtClean="0">
                <a:solidFill>
                  <a:srgbClr val="00B050"/>
                </a:solidFill>
                <a:cs typeface="2  Mitra" pitchFamily="2" charset="-78"/>
              </a:rPr>
              <a:t>جرم گیری</a:t>
            </a:r>
            <a:r>
              <a:rPr lang="fa-IR" sz="2400" b="1" dirty="0" smtClean="0">
                <a:solidFill>
                  <a:schemeClr val="tx1"/>
                </a:solidFill>
                <a:cs typeface="2  Mitra" pitchFamily="2" charset="-78"/>
              </a:rPr>
              <a:t> شود. </a:t>
            </a:r>
          </a:p>
          <a:p>
            <a:pPr algn="just" rtl="1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fa-IR" sz="2400" b="1" dirty="0" smtClean="0">
                <a:solidFill>
                  <a:schemeClr val="tx1"/>
                </a:solidFill>
                <a:cs typeface="2  Mitra" pitchFamily="2" charset="-78"/>
              </a:rPr>
              <a:t>بر خلاف تصور برخی افراد، </a:t>
            </a:r>
            <a:r>
              <a:rPr lang="fa-IR" sz="2400" b="1" dirty="0" smtClean="0">
                <a:solidFill>
                  <a:srgbClr val="00B050"/>
                </a:solidFill>
                <a:cs typeface="2  Mitra" pitchFamily="2" charset="-78"/>
              </a:rPr>
              <a:t>جرم گیری </a:t>
            </a:r>
            <a:r>
              <a:rPr lang="fa-IR" sz="2400" b="1" dirty="0" smtClean="0">
                <a:solidFill>
                  <a:schemeClr val="tx1"/>
                </a:solidFill>
                <a:cs typeface="2  Mitra" pitchFamily="2" charset="-78"/>
              </a:rPr>
              <a:t>باعث </a:t>
            </a:r>
            <a:r>
              <a:rPr lang="fa-IR" sz="2400" b="1" dirty="0" smtClean="0">
                <a:solidFill>
                  <a:srgbClr val="CC00FF"/>
                </a:solidFill>
                <a:cs typeface="2  Mitra" pitchFamily="2" charset="-78"/>
              </a:rPr>
              <a:t>صدمه و لقی دندان ها </a:t>
            </a:r>
            <a:r>
              <a:rPr lang="fa-IR" sz="2400" b="1" dirty="0" smtClean="0">
                <a:solidFill>
                  <a:srgbClr val="FF0000"/>
                </a:solidFill>
                <a:cs typeface="2  Mitra" pitchFamily="2" charset="-78"/>
              </a:rPr>
              <a:t>نخواهد شد</a:t>
            </a:r>
            <a:r>
              <a:rPr lang="fa-IR" sz="2400" b="1" dirty="0" smtClean="0">
                <a:solidFill>
                  <a:schemeClr val="tx1"/>
                </a:solidFill>
                <a:cs typeface="2  Mitra" pitchFamily="2" charset="-78"/>
              </a:rPr>
              <a:t>.</a:t>
            </a:r>
            <a:endParaRPr lang="fa-IR" sz="2400" b="1" dirty="0" smtClean="0">
              <a:solidFill>
                <a:schemeClr val="tx1">
                  <a:lumMod val="50000"/>
                  <a:lumOff val="50000"/>
                </a:schemeClr>
              </a:solidFill>
              <a:cs typeface="2  Mitra" pitchFamily="2" charset="-78"/>
            </a:endParaRPr>
          </a:p>
          <a:p>
            <a:pPr marL="0" indent="0" algn="just" rtl="1" eaLnBrk="1" fontAlgn="auto" hangingPunct="1">
              <a:lnSpc>
                <a:spcPct val="15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fa-IR" sz="2800" b="1" dirty="0" smtClean="0">
              <a:solidFill>
                <a:schemeClr val="tx1">
                  <a:lumMod val="50000"/>
                  <a:lumOff val="50000"/>
                </a:schemeClr>
              </a:solidFill>
              <a:cs typeface="2  Mitra" pitchFamily="2" charset="-78"/>
            </a:endParaRP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2353494" y="371671"/>
            <a:ext cx="4464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altLang="en-US" sz="4000" b="1" dirty="0" smtClean="0">
                <a:solidFill>
                  <a:srgbClr val="FF0000"/>
                </a:solidFill>
                <a:cs typeface="2  Titr" pitchFamily="2" charset="-78"/>
              </a:rPr>
              <a:t>علت ایجاد التهاب لثه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15342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 txBox="1">
            <a:spLocks/>
          </p:cNvSpPr>
          <p:nvPr/>
        </p:nvSpPr>
        <p:spPr>
          <a:xfrm>
            <a:off x="2895594" y="304800"/>
            <a:ext cx="360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altLang="en-US" sz="4000" b="1" dirty="0" smtClean="0">
                <a:solidFill>
                  <a:srgbClr val="FF0000"/>
                </a:solidFill>
                <a:cs typeface="2  Titr" pitchFamily="2" charset="-78"/>
              </a:rPr>
              <a:t>آفت دهان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255225"/>
            <a:ext cx="8229600" cy="5105400"/>
          </a:xfrm>
        </p:spPr>
        <p:txBody>
          <a:bodyPr>
            <a:noAutofit/>
          </a:bodyPr>
          <a:lstStyle/>
          <a:p>
            <a:pPr algn="just" rtl="1">
              <a:lnSpc>
                <a:spcPct val="150000"/>
              </a:lnSpc>
            </a:pPr>
            <a:r>
              <a:rPr lang="fa-IR" sz="2000" b="1" dirty="0" smtClean="0">
                <a:cs typeface="2  Mitra" panose="00000400000000000000" pitchFamily="2" charset="-78"/>
              </a:rPr>
              <a:t>آفت به شکل </a:t>
            </a:r>
            <a:r>
              <a:rPr lang="fa-IR" sz="20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زخم سفید رنگ کوچک </a:t>
            </a:r>
            <a:r>
              <a:rPr lang="fa-IR" sz="2000" b="1" dirty="0" smtClean="0">
                <a:cs typeface="2  Mitra" panose="00000400000000000000" pitchFamily="2" charset="-78"/>
              </a:rPr>
              <a:t>روی گونه، لب،</a:t>
            </a:r>
          </a:p>
          <a:p>
            <a:pPr marL="0" indent="0" algn="just" rtl="1">
              <a:lnSpc>
                <a:spcPct val="150000"/>
              </a:lnSpc>
              <a:buNone/>
            </a:pPr>
            <a:r>
              <a:rPr lang="fa-IR" sz="2000" b="1" dirty="0" smtClean="0">
                <a:cs typeface="2  Mitra" panose="00000400000000000000" pitchFamily="2" charset="-78"/>
              </a:rPr>
              <a:t> کف دهان بروز می کند. </a:t>
            </a:r>
          </a:p>
          <a:p>
            <a:pPr algn="just" rtl="1">
              <a:lnSpc>
                <a:spcPct val="150000"/>
              </a:lnSpc>
            </a:pPr>
            <a:r>
              <a:rPr lang="fa-IR" sz="2000" b="1" dirty="0" smtClean="0">
                <a:cs typeface="2  Mitra" panose="00000400000000000000" pitchFamily="2" charset="-78"/>
              </a:rPr>
              <a:t>معمولا به صورت </a:t>
            </a:r>
            <a:r>
              <a:rPr lang="fa-IR" sz="2000" b="1" dirty="0" smtClean="0">
                <a:solidFill>
                  <a:srgbClr val="CC00FF"/>
                </a:solidFill>
                <a:cs typeface="2  Mitra" panose="00000400000000000000" pitchFamily="2" charset="-78"/>
              </a:rPr>
              <a:t>زخم های منفرد یا چندتایی</a:t>
            </a:r>
            <a:r>
              <a:rPr lang="fa-IR" sz="2000" b="1" dirty="0" smtClean="0">
                <a:cs typeface="2  Mitra" panose="00000400000000000000" pitchFamily="2" charset="-78"/>
              </a:rPr>
              <a:t> دیده می شود که حداکثر پس از دو هفته بهبود می یابد ولی ممکن است دوباره عود کند.</a:t>
            </a:r>
          </a:p>
          <a:p>
            <a:pPr algn="just" rtl="1">
              <a:lnSpc>
                <a:spcPct val="150000"/>
              </a:lnSpc>
            </a:pPr>
            <a:r>
              <a:rPr lang="fa-IR" sz="2000" b="1" dirty="0" smtClean="0">
                <a:cs typeface="2  Mitra" panose="00000400000000000000" pitchFamily="2" charset="-78"/>
              </a:rPr>
              <a:t>علت ایجاد آفت ناشناخته است ولی عواملی مانند </a:t>
            </a:r>
            <a:r>
              <a:rPr lang="fa-IR" sz="20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فشار روحی </a:t>
            </a:r>
            <a:r>
              <a:rPr lang="fa-IR" sz="2000" b="1" dirty="0" smtClean="0">
                <a:cs typeface="2  Mitra" panose="00000400000000000000" pitchFamily="2" charset="-78"/>
              </a:rPr>
              <a:t>و </a:t>
            </a:r>
            <a:r>
              <a:rPr lang="fa-IR" sz="20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حساسیت ها </a:t>
            </a:r>
            <a:r>
              <a:rPr lang="fa-IR" sz="2000" b="1" dirty="0" smtClean="0">
                <a:cs typeface="2  Mitra" panose="00000400000000000000" pitchFamily="2" charset="-78"/>
              </a:rPr>
              <a:t>می توانند به ایجاد آفت کمک نمایند.</a:t>
            </a:r>
          </a:p>
          <a:p>
            <a:pPr algn="just" rtl="1">
              <a:lnSpc>
                <a:spcPct val="150000"/>
              </a:lnSpc>
            </a:pPr>
            <a:r>
              <a:rPr lang="fa-IR" sz="2000" b="1" dirty="0" smtClean="0">
                <a:cs typeface="2  Mitra" panose="00000400000000000000" pitchFamily="2" charset="-78"/>
              </a:rPr>
              <a:t>آفت معمولا نیاز به درمان ندارد ولی اگر خیلی دردناک باشد با مراجعه به دندانپزشک می توان برای تسکین درد، دارو دریافت نمود.</a:t>
            </a:r>
            <a:endParaRPr lang="en-US" sz="2000" b="1" dirty="0">
              <a:cs typeface="2  Mitra" panose="00000400000000000000" pitchFamily="2" charset="-78"/>
            </a:endParaRPr>
          </a:p>
        </p:txBody>
      </p:sp>
      <p:pic>
        <p:nvPicPr>
          <p:cNvPr id="4" name="Picture 4" descr="major_recurr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136075"/>
            <a:ext cx="2362200" cy="1562100"/>
          </a:xfrm>
          <a:prstGeom prst="rect">
            <a:avLst/>
          </a:prstGeom>
          <a:ln w="38100" cap="sq" cmpd="thickThin">
            <a:solidFill>
              <a:srgbClr val="00B0F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505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d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35242"/>
            <a:ext cx="8153400" cy="5181600"/>
          </a:xfrm>
        </p:spPr>
        <p:txBody>
          <a:bodyPr>
            <a:normAutofit fontScale="70000" lnSpcReduction="20000"/>
          </a:bodyPr>
          <a:lstStyle/>
          <a:p>
            <a:pPr algn="just" rtl="1">
              <a:lnSpc>
                <a:spcPct val="200000"/>
              </a:lnSpc>
            </a:pPr>
            <a:r>
              <a:rPr lang="fa-IR" sz="2800" b="1" dirty="0" smtClean="0">
                <a:cs typeface="2  Mitra" panose="00000400000000000000" pitchFamily="2" charset="-78"/>
              </a:rPr>
              <a:t>بوی بد تنفس نباید با بوی آزار دهنده زودگذری</a:t>
            </a:r>
          </a:p>
          <a:p>
            <a:pPr marL="0" indent="0" algn="just" rtl="1">
              <a:lnSpc>
                <a:spcPct val="200000"/>
              </a:lnSpc>
              <a:buNone/>
            </a:pPr>
            <a:r>
              <a:rPr lang="fa-IR" sz="2800" b="1" dirty="0" smtClean="0">
                <a:cs typeface="2  Mitra" panose="00000400000000000000" pitchFamily="2" charset="-78"/>
              </a:rPr>
              <a:t> که ناشی از خوردن غذا (مثل سیر) یا سیگار کشیدن است اشتباه شود.</a:t>
            </a:r>
          </a:p>
          <a:p>
            <a:pPr algn="just" rtl="1">
              <a:lnSpc>
                <a:spcPct val="200000"/>
              </a:lnSpc>
            </a:pPr>
            <a:endParaRPr lang="fa-IR" sz="1000" b="1" dirty="0" smtClean="0">
              <a:cs typeface="2  Mitra" panose="00000400000000000000" pitchFamily="2" charset="-78"/>
            </a:endParaRPr>
          </a:p>
          <a:p>
            <a:pPr algn="just" rtl="1">
              <a:lnSpc>
                <a:spcPct val="160000"/>
              </a:lnSpc>
            </a:pPr>
            <a:r>
              <a:rPr lang="fa-IR" sz="2800" b="1" dirty="0" smtClean="0">
                <a:cs typeface="2  Mitra" panose="00000400000000000000" pitchFamily="2" charset="-78"/>
              </a:rPr>
              <a:t>تنفس بد صبحگاهی که حین بیدار شدن از خواب تجربه می شود، </a:t>
            </a:r>
            <a:r>
              <a:rPr lang="fa-IR" sz="28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ناشی از کاهش جریان بزاق و افزایش تخمیر حین شب </a:t>
            </a:r>
            <a:r>
              <a:rPr lang="fa-IR" sz="2800" b="1" dirty="0" smtClean="0">
                <a:cs typeface="2  Mitra" panose="00000400000000000000" pitchFamily="2" charset="-78"/>
              </a:rPr>
              <a:t>بوده و خود به خود پس از صرف صبحانه و یا استفاده از مسواک و نخ دندان بر طرف می شود.</a:t>
            </a:r>
          </a:p>
          <a:p>
            <a:pPr algn="just" rtl="1">
              <a:lnSpc>
                <a:spcPct val="160000"/>
              </a:lnSpc>
            </a:pPr>
            <a:endParaRPr lang="fa-IR" sz="900" b="1" dirty="0">
              <a:cs typeface="2  Mitra" panose="00000400000000000000" pitchFamily="2" charset="-78"/>
            </a:endParaRPr>
          </a:p>
          <a:p>
            <a:pPr algn="just" rtl="1">
              <a:lnSpc>
                <a:spcPct val="160000"/>
              </a:lnSpc>
            </a:pPr>
            <a:r>
              <a:rPr lang="fa-IR" sz="2800" b="1" dirty="0" smtClean="0">
                <a:cs typeface="2  Mitra" panose="00000400000000000000" pitchFamily="2" charset="-78"/>
              </a:rPr>
              <a:t>چنانچه فرد به صورت </a:t>
            </a:r>
            <a:r>
              <a:rPr lang="fa-IR" sz="28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دائم </a:t>
            </a:r>
            <a:r>
              <a:rPr lang="fa-IR" sz="2800" b="1" dirty="0" smtClean="0">
                <a:cs typeface="2  Mitra" panose="00000400000000000000" pitchFamily="2" charset="-78"/>
              </a:rPr>
              <a:t>دچار </a:t>
            </a:r>
            <a:r>
              <a:rPr lang="fa-IR" sz="28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بوی بد تنفس </a:t>
            </a:r>
            <a:r>
              <a:rPr lang="fa-IR" sz="2800" b="1" dirty="0" smtClean="0">
                <a:cs typeface="2  Mitra" panose="00000400000000000000" pitchFamily="2" charset="-78"/>
              </a:rPr>
              <a:t>باشد، نشانگر </a:t>
            </a:r>
            <a:r>
              <a:rPr lang="fa-IR" sz="28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نوعی بیماری </a:t>
            </a:r>
            <a:r>
              <a:rPr lang="fa-IR" sz="2800" b="1" dirty="0" smtClean="0">
                <a:cs typeface="2  Mitra" panose="00000400000000000000" pitchFamily="2" charset="-78"/>
              </a:rPr>
              <a:t>است که علل متعددی دارد.</a:t>
            </a:r>
            <a:endParaRPr lang="en-US" sz="2800" b="1" dirty="0">
              <a:cs typeface="2  Mitra" panose="00000400000000000000" pitchFamily="2" charset="-78"/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2675465" y="304800"/>
            <a:ext cx="360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altLang="en-US" sz="4000" b="1" dirty="0" smtClean="0">
                <a:solidFill>
                  <a:srgbClr val="FF0000"/>
                </a:solidFill>
                <a:cs typeface="2  Titr" pitchFamily="2" charset="-78"/>
              </a:rPr>
              <a:t>بوی بد دهان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457200"/>
            <a:ext cx="203835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6264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809227"/>
            <a:ext cx="4038600" cy="4743973"/>
          </a:xfrm>
          <a:gradFill>
            <a:gsLst>
              <a:gs pos="0">
                <a:srgbClr val="FFDBB7"/>
              </a:gs>
              <a:gs pos="35000">
                <a:srgbClr val="FFE6D1"/>
              </a:gs>
              <a:gs pos="100000">
                <a:schemeClr val="accent6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r" rtl="1">
              <a:buClr>
                <a:srgbClr val="CC00FF"/>
              </a:buClr>
              <a:buFont typeface="Courier New" panose="02070309020205020404" pitchFamily="49" charset="0"/>
              <a:buChar char="o"/>
            </a:pPr>
            <a:r>
              <a:rPr lang="fa-IR" sz="160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2  Mitra" pitchFamily="2" charset="-78"/>
              </a:rPr>
              <a:t>بيماري هاي بینی</a:t>
            </a:r>
          </a:p>
          <a:p>
            <a:pPr algn="r" rtl="1">
              <a:buClr>
                <a:srgbClr val="CC00FF"/>
              </a:buClr>
              <a:buFont typeface="Courier New" panose="02070309020205020404" pitchFamily="49" charset="0"/>
              <a:buChar char="o"/>
            </a:pPr>
            <a:r>
              <a:rPr lang="fa-IR" sz="160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2  Mitra" pitchFamily="2" charset="-78"/>
              </a:rPr>
              <a:t>سینوزیت</a:t>
            </a:r>
            <a:endParaRPr lang="fa-IR" sz="160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2  Mitra" pitchFamily="2" charset="-78"/>
            </a:endParaRPr>
          </a:p>
          <a:p>
            <a:pPr algn="r" rtl="1">
              <a:buClr>
                <a:srgbClr val="CC00FF"/>
              </a:buClr>
              <a:buFont typeface="Courier New" panose="02070309020205020404" pitchFamily="49" charset="0"/>
              <a:buChar char="o"/>
            </a:pPr>
            <a:r>
              <a:rPr lang="fa-IR" sz="160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2  Mitra" pitchFamily="2" charset="-78"/>
              </a:rPr>
              <a:t>بیماری های دستگاه تنفسی فوقانی</a:t>
            </a:r>
          </a:p>
          <a:p>
            <a:pPr algn="r" rtl="1">
              <a:buClr>
                <a:srgbClr val="CC00FF"/>
              </a:buClr>
              <a:buFont typeface="Courier New" panose="02070309020205020404" pitchFamily="49" charset="0"/>
              <a:buChar char="o"/>
            </a:pPr>
            <a:r>
              <a:rPr lang="fa-IR" sz="160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2  Mitra" pitchFamily="2" charset="-78"/>
              </a:rPr>
              <a:t>بیماری های ریوی</a:t>
            </a:r>
          </a:p>
          <a:p>
            <a:pPr algn="r" rtl="1">
              <a:buClr>
                <a:srgbClr val="CC00FF"/>
              </a:buClr>
              <a:buFont typeface="Courier New" panose="02070309020205020404" pitchFamily="49" charset="0"/>
              <a:buChar char="o"/>
            </a:pPr>
            <a:r>
              <a:rPr lang="fa-IR" sz="160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2  Mitra" pitchFamily="2" charset="-78"/>
              </a:rPr>
              <a:t>بیماری های دستگاه گوارش</a:t>
            </a:r>
          </a:p>
          <a:p>
            <a:pPr algn="r" rtl="1">
              <a:buClr>
                <a:srgbClr val="CC00FF"/>
              </a:buClr>
              <a:buFont typeface="Courier New" panose="02070309020205020404" pitchFamily="49" charset="0"/>
              <a:buChar char="o"/>
            </a:pPr>
            <a:r>
              <a:rPr lang="fa-IR" sz="160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2  Mitra" pitchFamily="2" charset="-78"/>
              </a:rPr>
              <a:t>اختلالات و تغییرات هورمونی زمان بلوغ یا حاملگی</a:t>
            </a:r>
          </a:p>
          <a:p>
            <a:pPr algn="r" rtl="1">
              <a:buClr>
                <a:srgbClr val="CC00FF"/>
              </a:buClr>
              <a:buFont typeface="Courier New" panose="02070309020205020404" pitchFamily="49" charset="0"/>
              <a:buChar char="o"/>
            </a:pPr>
            <a:r>
              <a:rPr lang="fa-IR" sz="160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2  Mitra" pitchFamily="2" charset="-78"/>
              </a:rPr>
              <a:t>دیابت</a:t>
            </a:r>
          </a:p>
          <a:p>
            <a:pPr algn="r" rtl="1">
              <a:buClr>
                <a:srgbClr val="CC00FF"/>
              </a:buClr>
              <a:buFont typeface="Courier New" panose="02070309020205020404" pitchFamily="49" charset="0"/>
              <a:buChar char="o"/>
            </a:pPr>
            <a:r>
              <a:rPr lang="fa-IR" sz="160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2  Mitra" pitchFamily="2" charset="-78"/>
              </a:rPr>
              <a:t>مصرف الکل و انواع دخانیات</a:t>
            </a:r>
          </a:p>
          <a:p>
            <a:pPr algn="r" rtl="1">
              <a:buClr>
                <a:srgbClr val="CC00FF"/>
              </a:buClr>
              <a:buFont typeface="Courier New" panose="02070309020205020404" pitchFamily="49" charset="0"/>
              <a:buChar char="o"/>
            </a:pPr>
            <a:r>
              <a:rPr lang="fa-IR" sz="160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2  Mitra" pitchFamily="2" charset="-78"/>
              </a:rPr>
              <a:t>گرسنگي</a:t>
            </a:r>
          </a:p>
          <a:p>
            <a:pPr algn="r" rtl="1">
              <a:buClr>
                <a:srgbClr val="CC00FF"/>
              </a:buClr>
              <a:buFont typeface="Courier New" panose="02070309020205020404" pitchFamily="49" charset="0"/>
              <a:buChar char="o"/>
            </a:pPr>
            <a:r>
              <a:rPr lang="fa-IR" sz="160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2  Mitra" pitchFamily="2" charset="-78"/>
              </a:rPr>
              <a:t>سایر بیماریهای سیستمیک</a:t>
            </a:r>
            <a:endParaRPr lang="fa-IR" sz="160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2  Mitra" pitchFamily="2" charset="-78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648200" y="1809227"/>
            <a:ext cx="4038600" cy="474397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r" rtl="1">
              <a:buClr>
                <a:srgbClr val="CC00FF"/>
              </a:buClr>
              <a:buFont typeface="Courier New" panose="02070309020205020404" pitchFamily="49" charset="0"/>
              <a:buChar char="o"/>
            </a:pPr>
            <a:r>
              <a:rPr lang="fa-IR" sz="160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2  Mitra" pitchFamily="2" charset="-78"/>
              </a:rPr>
              <a:t>عدم رعايت بهداشت دهان و دندان( وجود پلاک میکروبی و وجود جرم دندانی)</a:t>
            </a:r>
          </a:p>
          <a:p>
            <a:pPr algn="r" rtl="1">
              <a:buClr>
                <a:srgbClr val="CC00FF"/>
              </a:buClr>
              <a:buFont typeface="Courier New" panose="02070309020205020404" pitchFamily="49" charset="0"/>
              <a:buChar char="o"/>
            </a:pPr>
            <a:r>
              <a:rPr lang="fa-IR" sz="160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2  Mitra" pitchFamily="2" charset="-78"/>
              </a:rPr>
              <a:t>اشکال در ترشح بزاق و یا قطع ترشح بزاق</a:t>
            </a:r>
          </a:p>
          <a:p>
            <a:pPr algn="r" rtl="1">
              <a:buClr>
                <a:srgbClr val="CC00FF"/>
              </a:buClr>
              <a:buFont typeface="Courier New" panose="02070309020205020404" pitchFamily="49" charset="0"/>
              <a:buChar char="o"/>
            </a:pPr>
            <a:r>
              <a:rPr lang="fa-IR" sz="160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2  Mitra" pitchFamily="2" charset="-78"/>
              </a:rPr>
              <a:t>دندانهاي پوسيده </a:t>
            </a:r>
            <a:r>
              <a:rPr lang="fa-IR" sz="160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2  Mitra" pitchFamily="2" charset="-78"/>
              </a:rPr>
              <a:t>عفوني</a:t>
            </a:r>
            <a:endParaRPr lang="fa-IR" sz="160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2  Mitra" pitchFamily="2" charset="-78"/>
            </a:endParaRPr>
          </a:p>
          <a:p>
            <a:pPr algn="r" rtl="1">
              <a:buClr>
                <a:srgbClr val="CC00FF"/>
              </a:buClr>
              <a:buFont typeface="Courier New" panose="02070309020205020404" pitchFamily="49" charset="0"/>
              <a:buChar char="o"/>
            </a:pPr>
            <a:r>
              <a:rPr lang="fa-IR" sz="160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2  Mitra" pitchFamily="2" charset="-78"/>
              </a:rPr>
              <a:t>ناهنجاريهاي </a:t>
            </a:r>
            <a:r>
              <a:rPr lang="fa-IR" sz="160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2  Mitra" pitchFamily="2" charset="-78"/>
              </a:rPr>
              <a:t>دنداني و ردیف نبودن دندان ها در فکین و گیرِ غذایی</a:t>
            </a:r>
          </a:p>
          <a:p>
            <a:pPr algn="r" rtl="1">
              <a:buClr>
                <a:srgbClr val="CC00FF"/>
              </a:buClr>
              <a:buFont typeface="Courier New" panose="02070309020205020404" pitchFamily="49" charset="0"/>
              <a:buChar char="o"/>
            </a:pPr>
            <a:r>
              <a:rPr lang="fa-IR" sz="160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2  Mitra" pitchFamily="2" charset="-78"/>
              </a:rPr>
              <a:t>پروتزهای دندانی نامناسب</a:t>
            </a:r>
            <a:endParaRPr lang="fa-IR" sz="160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2  Mitra" pitchFamily="2" charset="-78"/>
            </a:endParaRPr>
          </a:p>
          <a:p>
            <a:pPr algn="r" rtl="1">
              <a:buClr>
                <a:srgbClr val="CC00FF"/>
              </a:buClr>
              <a:buFont typeface="Courier New" panose="02070309020205020404" pitchFamily="49" charset="0"/>
              <a:buChar char="o"/>
            </a:pPr>
            <a:r>
              <a:rPr lang="fa-IR" sz="160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2  Mitra" pitchFamily="2" charset="-78"/>
              </a:rPr>
              <a:t>جراحی های دهان و کشیدن دندان و عدم توجه به توصیه های دندانپزشک</a:t>
            </a:r>
          </a:p>
          <a:p>
            <a:pPr algn="r" rtl="1">
              <a:buClr>
                <a:srgbClr val="CC00FF"/>
              </a:buClr>
              <a:buFont typeface="Courier New" panose="02070309020205020404" pitchFamily="49" charset="0"/>
              <a:buChar char="o"/>
            </a:pPr>
            <a:r>
              <a:rPr lang="fa-IR" sz="160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2  Mitra" pitchFamily="2" charset="-78"/>
              </a:rPr>
              <a:t>ضايعات بدخیم دهانی</a:t>
            </a:r>
          </a:p>
          <a:p>
            <a:pPr algn="r" rtl="1">
              <a:buClr>
                <a:srgbClr val="CC00FF"/>
              </a:buClr>
              <a:buFont typeface="Courier New" panose="02070309020205020404" pitchFamily="49" charset="0"/>
              <a:buChar char="o"/>
            </a:pPr>
            <a:r>
              <a:rPr lang="fa-IR" sz="160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2  Mitra" pitchFamily="2" charset="-78"/>
              </a:rPr>
              <a:t>درمانهاي نادرست دندانپزشكي</a:t>
            </a:r>
            <a:endParaRPr lang="fa-IR" sz="160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2  Mitra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4294967295"/>
          </p:nvPr>
        </p:nvSpPr>
        <p:spPr>
          <a:xfrm>
            <a:off x="457200" y="1227406"/>
            <a:ext cx="4038600" cy="540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t">
            <a:normAutofit fontScale="92500" lnSpcReduction="1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 algn="ctr" rtl="1">
              <a:buNone/>
            </a:pPr>
            <a:r>
              <a:rPr lang="fa-IR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2  Mitra" pitchFamily="2" charset="-78"/>
              </a:rPr>
              <a:t>عوامل خارج دهاني</a:t>
            </a:r>
          </a:p>
          <a:p>
            <a:pPr algn="r" rtl="1"/>
            <a:endParaRPr lang="fa-IR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2  Mitra" pitchFamily="2" charset="-78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4681537" y="1227406"/>
            <a:ext cx="4005263" cy="540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t">
            <a:normAutofit fontScale="92500" lnSpcReduction="1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 algn="ctr" rtl="1">
              <a:buNone/>
            </a:pPr>
            <a:r>
              <a:rPr lang="fa-IR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2  Mitra" pitchFamily="2" charset="-78"/>
              </a:rPr>
              <a:t>عوامل داخل دهاني</a:t>
            </a:r>
          </a:p>
          <a:p>
            <a:pPr marL="0" indent="0" algn="r" rtl="1">
              <a:buNone/>
            </a:pPr>
            <a:endParaRPr lang="fa-IR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2  Mitra" pitchFamily="2" charset="-78"/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2590800" y="304800"/>
            <a:ext cx="360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altLang="en-US" sz="4000" b="1" dirty="0" smtClean="0">
                <a:solidFill>
                  <a:srgbClr val="FF0000"/>
                </a:solidFill>
                <a:cs typeface="2  Titr" pitchFamily="2" charset="-78"/>
              </a:rPr>
              <a:t>علل بوی بد دهان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5544862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029200"/>
          </a:xfrm>
        </p:spPr>
        <p:txBody>
          <a:bodyPr>
            <a:normAutofit fontScale="92500" lnSpcReduction="10000"/>
          </a:bodyPr>
          <a:lstStyle/>
          <a:p>
            <a:pPr marL="0" indent="0" algn="r" rtl="1">
              <a:lnSpc>
                <a:spcPct val="150000"/>
              </a:lnSpc>
              <a:buClr>
                <a:srgbClr val="CC00FF"/>
              </a:buClr>
              <a:buNone/>
            </a:pPr>
            <a:r>
              <a:rPr lang="fa-IR" sz="2800" b="1" dirty="0" smtClean="0">
                <a:cs typeface="2  Mitra" panose="00000400000000000000" pitchFamily="2" charset="-78"/>
              </a:rPr>
              <a:t>در هنگام معاینه دهان و دندان کودک، ضمن بررسی پوسیدگی دندانی به</a:t>
            </a:r>
          </a:p>
          <a:p>
            <a:pPr algn="r" rtl="1">
              <a:lnSpc>
                <a:spcPct val="150000"/>
              </a:lnSpc>
              <a:buClr>
                <a:srgbClr val="CC00FF"/>
              </a:buClr>
              <a:buSzPct val="120000"/>
              <a:buFont typeface="Wingdings" panose="05000000000000000000" pitchFamily="2" charset="2"/>
              <a:buChar char="E"/>
            </a:pPr>
            <a:r>
              <a:rPr lang="fa-IR" sz="28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 قرمزی</a:t>
            </a:r>
          </a:p>
          <a:p>
            <a:pPr algn="r" rtl="1">
              <a:lnSpc>
                <a:spcPct val="150000"/>
              </a:lnSpc>
              <a:buClr>
                <a:srgbClr val="CC00FF"/>
              </a:buClr>
              <a:buFont typeface="Wingdings" panose="05000000000000000000" pitchFamily="2" charset="2"/>
              <a:buChar char="E"/>
            </a:pPr>
            <a:r>
              <a:rPr lang="fa-IR" sz="28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 تورم</a:t>
            </a:r>
          </a:p>
          <a:p>
            <a:pPr algn="r" rtl="1">
              <a:lnSpc>
                <a:spcPct val="150000"/>
              </a:lnSpc>
              <a:buClr>
                <a:srgbClr val="CC00FF"/>
              </a:buClr>
              <a:buFont typeface="Wingdings" panose="05000000000000000000" pitchFamily="2" charset="2"/>
              <a:buChar char="E"/>
            </a:pPr>
            <a:r>
              <a:rPr lang="fa-IR" sz="28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قوام شل لثه اطراف دندان ها </a:t>
            </a:r>
          </a:p>
          <a:p>
            <a:pPr algn="r" rtl="1">
              <a:lnSpc>
                <a:spcPct val="150000"/>
              </a:lnSpc>
              <a:buClr>
                <a:srgbClr val="CC00FF"/>
              </a:buClr>
              <a:buFont typeface="Wingdings" panose="05000000000000000000" pitchFamily="2" charset="2"/>
              <a:buChar char="E"/>
            </a:pPr>
            <a:r>
              <a:rPr lang="fa-IR" sz="2800" b="1" dirty="0" smtClean="0">
                <a:solidFill>
                  <a:srgbClr val="7030A0"/>
                </a:solidFill>
                <a:cs typeface="2  Mitra" panose="00000400000000000000" pitchFamily="2" charset="-78"/>
              </a:rPr>
              <a:t>وجود خونریزی</a:t>
            </a:r>
          </a:p>
          <a:p>
            <a:pPr marL="0" indent="0" algn="r" rtl="1">
              <a:lnSpc>
                <a:spcPct val="150000"/>
              </a:lnSpc>
              <a:buClr>
                <a:srgbClr val="CC00FF"/>
              </a:buClr>
              <a:buNone/>
            </a:pPr>
            <a:r>
              <a:rPr lang="fa-IR" sz="2800" b="1" dirty="0" smtClean="0">
                <a:cs typeface="2  Mitra" panose="00000400000000000000" pitchFamily="2" charset="-78"/>
              </a:rPr>
              <a:t>بعد از توصیه های بهداشتی کودک به </a:t>
            </a:r>
            <a:r>
              <a:rPr lang="fa-IR" sz="2800" b="1" dirty="0" smtClean="0">
                <a:solidFill>
                  <a:schemeClr val="accent2">
                    <a:lumMod val="75000"/>
                  </a:schemeClr>
                </a:solidFill>
                <a:cs typeface="2  Mitra" panose="00000400000000000000" pitchFamily="2" charset="-78"/>
              </a:rPr>
              <a:t>دندانپزشک ارجاع </a:t>
            </a:r>
            <a:r>
              <a:rPr lang="fa-IR" sz="2800" b="1" dirty="0" smtClean="0">
                <a:cs typeface="2  Mitra" panose="00000400000000000000" pitchFamily="2" charset="-78"/>
              </a:rPr>
              <a:t>شود.</a:t>
            </a:r>
            <a:endParaRPr lang="en-US" sz="2800" b="1" dirty="0">
              <a:cs typeface="2  Mitra" panose="00000400000000000000" pitchFamily="2" charset="-78"/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2590800" y="304800"/>
            <a:ext cx="360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altLang="en-US" sz="4000" b="1" dirty="0" smtClean="0">
                <a:solidFill>
                  <a:srgbClr val="FF0000"/>
                </a:solidFill>
                <a:cs typeface="2  Titr" pitchFamily="2" charset="-78"/>
              </a:rPr>
              <a:t>معاینه لثه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" y="2743200"/>
            <a:ext cx="3200400" cy="19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51456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fallOver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7865"/>
            <a:ext cx="8229600" cy="3352800"/>
          </a:xfrm>
        </p:spPr>
        <p:txBody>
          <a:bodyPr>
            <a:normAutofit fontScale="77500" lnSpcReduction="20000"/>
          </a:bodyPr>
          <a:lstStyle/>
          <a:p>
            <a:pPr marL="0" indent="0" algn="ctr" rtl="1">
              <a:lnSpc>
                <a:spcPct val="150000"/>
              </a:lnSpc>
              <a:buClr>
                <a:srgbClr val="00B0F0"/>
              </a:buClr>
              <a:buSzPct val="120000"/>
              <a:buNone/>
            </a:pPr>
            <a:r>
              <a:rPr lang="fa-IR" sz="2800" b="1" dirty="0" smtClean="0">
                <a:cs typeface="2  Mitra" panose="00000400000000000000" pitchFamily="2" charset="-78"/>
              </a:rPr>
              <a:t>محل قرار گرفتن دندان ها توسط چندین عامل کنترل می شود:</a:t>
            </a:r>
          </a:p>
          <a:p>
            <a:pPr algn="r" rtl="1">
              <a:lnSpc>
                <a:spcPct val="150000"/>
              </a:lnSpc>
              <a:buClr>
                <a:srgbClr val="00B0F0"/>
              </a:buClr>
              <a:buSzPct val="120000"/>
              <a:buFont typeface="Wingdings" panose="05000000000000000000" pitchFamily="2" charset="2"/>
              <a:buChar char="J"/>
            </a:pPr>
            <a:r>
              <a:rPr lang="en-US" sz="28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 </a:t>
            </a:r>
            <a:r>
              <a:rPr lang="fa-IR" sz="28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نیروی ناشی از زبان که به دندان فشار می آورد.</a:t>
            </a:r>
          </a:p>
          <a:p>
            <a:pPr algn="r" rtl="1">
              <a:lnSpc>
                <a:spcPct val="150000"/>
              </a:lnSpc>
              <a:buClr>
                <a:srgbClr val="00B0F0"/>
              </a:buClr>
              <a:buSzPct val="120000"/>
              <a:buFont typeface="Wingdings" panose="05000000000000000000" pitchFamily="2" charset="2"/>
              <a:buChar char="J"/>
            </a:pPr>
            <a:r>
              <a:rPr lang="en-US" sz="28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 </a:t>
            </a:r>
            <a:r>
              <a:rPr lang="fa-IR" sz="28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نیروی عضلات لب که دندان را سر جایش نگاه می دارد.</a:t>
            </a:r>
          </a:p>
          <a:p>
            <a:pPr algn="r" rtl="1">
              <a:lnSpc>
                <a:spcPct val="150000"/>
              </a:lnSpc>
              <a:buClr>
                <a:srgbClr val="00B0F0"/>
              </a:buClr>
              <a:buSzPct val="120000"/>
              <a:buFont typeface="Wingdings" panose="05000000000000000000" pitchFamily="2" charset="2"/>
              <a:buChar char="J"/>
            </a:pPr>
            <a:r>
              <a:rPr lang="en-US" sz="28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 </a:t>
            </a:r>
            <a:r>
              <a:rPr lang="fa-IR" sz="28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حرکت عضلات گونه و فشار دندان مقابل</a:t>
            </a:r>
            <a:endParaRPr lang="en-US" sz="2800" b="1" dirty="0">
              <a:solidFill>
                <a:srgbClr val="00B050"/>
              </a:solidFill>
              <a:cs typeface="2  Mitra" panose="00000400000000000000" pitchFamily="2" charset="-78"/>
            </a:endParaRP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1782000" y="406398"/>
            <a:ext cx="558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altLang="en-US" sz="4000" b="1" dirty="0" smtClean="0">
                <a:solidFill>
                  <a:srgbClr val="FF0000"/>
                </a:solidFill>
                <a:cs typeface="2  Titr" pitchFamily="2" charset="-78"/>
              </a:rPr>
              <a:t>عادت غلط دهانی در کودکان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874" y="3657600"/>
            <a:ext cx="2570925" cy="2784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40386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9075"/>
            <a:ext cx="8229600" cy="5257800"/>
          </a:xfrm>
        </p:spPr>
        <p:txBody>
          <a:bodyPr>
            <a:normAutofit fontScale="77500" lnSpcReduction="20000"/>
          </a:bodyPr>
          <a:lstStyle/>
          <a:p>
            <a:pPr marL="0" indent="0" algn="ctr" rtl="1">
              <a:lnSpc>
                <a:spcPct val="150000"/>
              </a:lnSpc>
              <a:buClr>
                <a:srgbClr val="00B0F0"/>
              </a:buClr>
              <a:buNone/>
            </a:pPr>
            <a:r>
              <a:rPr lang="fa-IR" sz="33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از عادات غلط دهانی کودک موارد زیر حائز اهمیت است:</a:t>
            </a:r>
          </a:p>
          <a:p>
            <a:pPr marL="514350" indent="-514350" algn="just" rtl="1">
              <a:lnSpc>
                <a:spcPct val="150000"/>
              </a:lnSpc>
              <a:buClr>
                <a:srgbClr val="00B0F0"/>
              </a:buClr>
              <a:buFont typeface="+mj-lt"/>
              <a:buAutoNum type="arabicPeriod"/>
            </a:pPr>
            <a:r>
              <a:rPr lang="fa-IR" sz="28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گاز گرفتن لب</a:t>
            </a:r>
          </a:p>
          <a:p>
            <a:pPr marL="514350" indent="-514350" algn="just" rtl="1">
              <a:lnSpc>
                <a:spcPct val="150000"/>
              </a:lnSpc>
              <a:buClr>
                <a:srgbClr val="00B0F0"/>
              </a:buClr>
              <a:buFont typeface="+mj-lt"/>
              <a:buAutoNum type="arabicPeriod"/>
            </a:pPr>
            <a:r>
              <a:rPr lang="fa-IR" sz="2800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قرار گرفتن زبان بین دندان ها</a:t>
            </a:r>
          </a:p>
          <a:p>
            <a:pPr marL="514350" indent="-514350" algn="just" rtl="1">
              <a:lnSpc>
                <a:spcPct val="150000"/>
              </a:lnSpc>
              <a:buClr>
                <a:srgbClr val="00B0F0"/>
              </a:buClr>
              <a:buFont typeface="+mj-lt"/>
              <a:buAutoNum type="arabicPeriod"/>
            </a:pPr>
            <a:r>
              <a:rPr lang="fa-IR" sz="28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جویدن ناخن</a:t>
            </a:r>
          </a:p>
          <a:p>
            <a:pPr marL="514350" indent="-514350" algn="just" rtl="1">
              <a:lnSpc>
                <a:spcPct val="150000"/>
              </a:lnSpc>
              <a:buClr>
                <a:srgbClr val="00B0F0"/>
              </a:buClr>
              <a:buFont typeface="+mj-lt"/>
              <a:buAutoNum type="arabicPeriod"/>
            </a:pPr>
            <a:r>
              <a:rPr lang="fa-IR" sz="28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 جویدن گونه</a:t>
            </a:r>
          </a:p>
          <a:p>
            <a:pPr marL="514350" indent="-514350" algn="just" rtl="1">
              <a:lnSpc>
                <a:spcPct val="150000"/>
              </a:lnSpc>
              <a:buClr>
                <a:srgbClr val="00B0F0"/>
              </a:buClr>
              <a:buFont typeface="+mj-lt"/>
              <a:buAutoNum type="arabicPeriod"/>
            </a:pPr>
            <a:r>
              <a:rPr lang="fa-IR" sz="28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 </a:t>
            </a:r>
            <a:r>
              <a:rPr lang="fa-IR" sz="28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فشار دادن دندان ها روی هم (دندان قروچه)</a:t>
            </a:r>
          </a:p>
          <a:p>
            <a:pPr marL="514350" indent="-514350" algn="just" rtl="1">
              <a:lnSpc>
                <a:spcPct val="150000"/>
              </a:lnSpc>
              <a:buClr>
                <a:srgbClr val="00B0F0"/>
              </a:buClr>
              <a:buFont typeface="+mj-lt"/>
              <a:buAutoNum type="arabicPeriod"/>
            </a:pPr>
            <a:r>
              <a:rPr lang="fa-IR" sz="2800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مکیدن انگشت</a:t>
            </a:r>
          </a:p>
          <a:p>
            <a:pPr marL="514350" indent="-514350" algn="just" rtl="1">
              <a:lnSpc>
                <a:spcPct val="150000"/>
              </a:lnSpc>
              <a:buClr>
                <a:srgbClr val="00B0F0"/>
              </a:buClr>
              <a:buFont typeface="+mj-lt"/>
              <a:buAutoNum type="arabicPeriod"/>
            </a:pPr>
            <a:r>
              <a:rPr lang="fa-IR" sz="28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جویدن اشیاء</a:t>
            </a:r>
          </a:p>
          <a:p>
            <a:pPr marL="514350" indent="-514350" algn="just" rtl="1">
              <a:lnSpc>
                <a:spcPct val="150000"/>
              </a:lnSpc>
              <a:buClr>
                <a:srgbClr val="00B0F0"/>
              </a:buClr>
              <a:buFont typeface="+mj-lt"/>
              <a:buAutoNum type="arabicPeriod"/>
            </a:pPr>
            <a:r>
              <a:rPr lang="fa-IR" sz="28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پستانک</a:t>
            </a:r>
          </a:p>
          <a:p>
            <a:pPr marL="514350" indent="-514350" algn="just" rtl="1">
              <a:lnSpc>
                <a:spcPct val="150000"/>
              </a:lnSpc>
              <a:buClr>
                <a:srgbClr val="00B0F0"/>
              </a:buClr>
              <a:buFont typeface="+mj-lt"/>
              <a:buAutoNum type="arabicPeriod"/>
            </a:pPr>
            <a:endParaRPr lang="en-US" sz="2800" b="1" dirty="0">
              <a:solidFill>
                <a:srgbClr val="00B050"/>
              </a:solidFill>
              <a:cs typeface="2  Mitra" panose="00000400000000000000" pitchFamily="2" charset="-78"/>
            </a:endParaRP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1782000" y="304800"/>
            <a:ext cx="558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altLang="en-US" sz="4000" b="1" dirty="0" smtClean="0">
                <a:solidFill>
                  <a:srgbClr val="FF0000"/>
                </a:solidFill>
                <a:cs typeface="2  Titr" pitchFamily="2" charset="-78"/>
              </a:rPr>
              <a:t>عادت غلط دهانی در کودکان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3800" y="1981200"/>
            <a:ext cx="2461800" cy="2438400"/>
          </a:xfrm>
          <a:prstGeom prst="ellipse">
            <a:avLst/>
          </a:prstGeom>
          <a:ln w="635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4969018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wind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1"/>
          <p:cNvSpPr txBox="1">
            <a:spLocks/>
          </p:cNvSpPr>
          <p:nvPr/>
        </p:nvSpPr>
        <p:spPr bwMode="auto">
          <a:xfrm>
            <a:off x="381000" y="1219200"/>
            <a:ext cx="8375591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itchFamily="2" charset="2"/>
              <a:buChar char="Ú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rtl="1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rgbClr val="00B050"/>
              </a:buClr>
              <a:buSzPct val="110000"/>
              <a:buFont typeface="Wingdings" panose="05000000000000000000" pitchFamily="2" charset="2"/>
              <a:buChar char="L"/>
              <a:defRPr/>
            </a:pPr>
            <a:r>
              <a:rPr lang="fa-IR" sz="2700" b="1" dirty="0" smtClean="0">
                <a:cs typeface="2  Mitra" pitchFamily="2" charset="-78"/>
              </a:rPr>
              <a:t> </a:t>
            </a:r>
            <a:r>
              <a:rPr lang="fa-IR" sz="2000" b="1" dirty="0" smtClean="0">
                <a:cs typeface="2  Mitra" pitchFamily="2" charset="-78"/>
              </a:rPr>
              <a:t>سبب </a:t>
            </a:r>
            <a:r>
              <a:rPr lang="fa-IR" sz="2000" b="1" dirty="0">
                <a:cs typeface="2  Mitra" pitchFamily="2" charset="-78"/>
              </a:rPr>
              <a:t>كج شدن دندان مي </a:t>
            </a:r>
            <a:r>
              <a:rPr lang="fa-IR" sz="2000" b="1" dirty="0" smtClean="0">
                <a:cs typeface="2  Mitra" pitchFamily="2" charset="-78"/>
              </a:rPr>
              <a:t>شود. </a:t>
            </a:r>
            <a:endParaRPr lang="fa-IR" sz="2000" b="1" dirty="0">
              <a:cs typeface="2  Mitra" pitchFamily="2" charset="-78"/>
            </a:endParaRPr>
          </a:p>
          <a:p>
            <a:pPr algn="just">
              <a:buClr>
                <a:srgbClr val="00B050"/>
              </a:buClr>
              <a:buSzPct val="110000"/>
              <a:buFont typeface="Wingdings" panose="05000000000000000000" pitchFamily="2" charset="2"/>
              <a:buChar char="L"/>
              <a:defRPr/>
            </a:pPr>
            <a:r>
              <a:rPr lang="fa-IR" sz="2000" b="1" dirty="0">
                <a:solidFill>
                  <a:srgbClr val="0070C0"/>
                </a:solidFill>
                <a:cs typeface="2  Mitra" pitchFamily="2" charset="-78"/>
              </a:rPr>
              <a:t> عدم توجه </a:t>
            </a:r>
            <a:r>
              <a:rPr lang="fa-IR" sz="2000" b="1" dirty="0" smtClean="0">
                <a:solidFill>
                  <a:srgbClr val="0070C0"/>
                </a:solidFill>
                <a:cs typeface="2  Mitra" pitchFamily="2" charset="-78"/>
              </a:rPr>
              <a:t>والدين. </a:t>
            </a:r>
            <a:endParaRPr lang="fa-IR" sz="2000" b="1" dirty="0">
              <a:solidFill>
                <a:srgbClr val="0070C0"/>
              </a:solidFill>
              <a:cs typeface="2  Mitra" pitchFamily="2" charset="-78"/>
            </a:endParaRPr>
          </a:p>
          <a:p>
            <a:pPr algn="just">
              <a:buClr>
                <a:srgbClr val="00B050"/>
              </a:buClr>
              <a:buSzPct val="110000"/>
              <a:buFont typeface="Wingdings" panose="05000000000000000000" pitchFamily="2" charset="2"/>
              <a:buChar char="L"/>
              <a:defRPr/>
            </a:pPr>
            <a:r>
              <a:rPr lang="fa-IR" sz="2000" b="1" dirty="0">
                <a:cs typeface="2  Mitra" pitchFamily="2" charset="-78"/>
              </a:rPr>
              <a:t> </a:t>
            </a:r>
            <a:r>
              <a:rPr lang="fa-IR" sz="2000" b="1" dirty="0">
                <a:solidFill>
                  <a:srgbClr val="FF00FF"/>
                </a:solidFill>
                <a:cs typeface="2  Mitra" pitchFamily="2" charset="-78"/>
              </a:rPr>
              <a:t>در مدرسه به حساب تمركز و توجه </a:t>
            </a:r>
            <a:endParaRPr lang="fa-IR" sz="2000" b="1" dirty="0" smtClean="0">
              <a:solidFill>
                <a:srgbClr val="FF00FF"/>
              </a:solidFill>
              <a:cs typeface="2  Mitra" pitchFamily="2" charset="-78"/>
            </a:endParaRPr>
          </a:p>
          <a:p>
            <a:pPr marL="0" indent="0" algn="just">
              <a:buClr>
                <a:srgbClr val="00B050"/>
              </a:buClr>
              <a:buSzPct val="110000"/>
              <a:buNone/>
              <a:defRPr/>
            </a:pPr>
            <a:r>
              <a:rPr lang="fa-IR" sz="2000" b="1" dirty="0" smtClean="0">
                <a:solidFill>
                  <a:srgbClr val="FF00FF"/>
                </a:solidFill>
                <a:cs typeface="2  Mitra" pitchFamily="2" charset="-78"/>
              </a:rPr>
              <a:t>    بيشتر دانش آموز گذاشته مي شود. </a:t>
            </a:r>
          </a:p>
          <a:p>
            <a:pPr algn="just">
              <a:buClr>
                <a:srgbClr val="00B050"/>
              </a:buClr>
              <a:buSzPct val="110000"/>
              <a:buFont typeface="Wingdings" panose="05000000000000000000" pitchFamily="2" charset="2"/>
              <a:buChar char="L"/>
              <a:defRPr/>
            </a:pPr>
            <a:r>
              <a:rPr lang="fa-IR" sz="2000" b="1" dirty="0" smtClean="0">
                <a:solidFill>
                  <a:srgbClr val="00B050"/>
                </a:solidFill>
                <a:cs typeface="2  Mitra" pitchFamily="2" charset="-78"/>
              </a:rPr>
              <a:t> </a:t>
            </a:r>
            <a:r>
              <a:rPr lang="fa-IR" sz="2000" b="1" dirty="0">
                <a:solidFill>
                  <a:srgbClr val="00B050"/>
                </a:solidFill>
                <a:cs typeface="2  Mitra" pitchFamily="2" charset="-78"/>
              </a:rPr>
              <a:t>براي تشخيص بايد به لب پائين نگاه </a:t>
            </a:r>
            <a:r>
              <a:rPr lang="fa-IR" sz="2000" b="1" dirty="0" smtClean="0">
                <a:solidFill>
                  <a:srgbClr val="00B050"/>
                </a:solidFill>
                <a:cs typeface="2  Mitra" pitchFamily="2" charset="-78"/>
              </a:rPr>
              <a:t>كرد.</a:t>
            </a:r>
            <a:endParaRPr lang="fa-IR" sz="2000" b="1" dirty="0">
              <a:solidFill>
                <a:srgbClr val="00B050"/>
              </a:solidFill>
              <a:cs typeface="2  Mitra" pitchFamily="2" charset="-78"/>
            </a:endParaRPr>
          </a:p>
          <a:p>
            <a:pPr algn="just">
              <a:buClr>
                <a:srgbClr val="00B050"/>
              </a:buClr>
              <a:buSzPct val="110000"/>
              <a:buFont typeface="Wingdings" panose="05000000000000000000" pitchFamily="2" charset="2"/>
              <a:buChar char="L"/>
              <a:defRPr/>
            </a:pPr>
            <a:r>
              <a:rPr lang="fa-IR" sz="2000" b="1" dirty="0" smtClean="0">
                <a:solidFill>
                  <a:srgbClr val="FF0000"/>
                </a:solidFill>
                <a:cs typeface="2  Mitra" pitchFamily="2" charset="-78"/>
              </a:rPr>
              <a:t> معمولا </a:t>
            </a:r>
            <a:r>
              <a:rPr lang="fa-IR" sz="2000" b="1" dirty="0">
                <a:solidFill>
                  <a:srgbClr val="FF0000"/>
                </a:solidFill>
                <a:cs typeface="2  Mitra" pitchFamily="2" charset="-78"/>
              </a:rPr>
              <a:t>حاشيه لب </a:t>
            </a:r>
            <a:r>
              <a:rPr lang="fa-IR" sz="2000" b="1" dirty="0" smtClean="0">
                <a:solidFill>
                  <a:srgbClr val="FF0000"/>
                </a:solidFill>
                <a:cs typeface="2  Mitra" pitchFamily="2" charset="-78"/>
              </a:rPr>
              <a:t>نامشخص.</a:t>
            </a:r>
            <a:endParaRPr lang="fa-IR" sz="2000" b="1" dirty="0">
              <a:solidFill>
                <a:srgbClr val="FF0000"/>
              </a:solidFill>
              <a:cs typeface="2  Mitra" pitchFamily="2" charset="-78"/>
            </a:endParaRPr>
          </a:p>
          <a:p>
            <a:pPr algn="just">
              <a:buClr>
                <a:srgbClr val="00B050"/>
              </a:buClr>
              <a:buSzPct val="110000"/>
              <a:buFont typeface="Wingdings" panose="05000000000000000000" pitchFamily="2" charset="2"/>
              <a:buChar char="L"/>
              <a:defRPr/>
            </a:pPr>
            <a:r>
              <a:rPr lang="fa-IR" sz="2000" b="1" dirty="0">
                <a:cs typeface="2  Mitra" pitchFamily="2" charset="-78"/>
              </a:rPr>
              <a:t> لب پائين قرمزتر از لب </a:t>
            </a:r>
            <a:r>
              <a:rPr lang="fa-IR" sz="2000" b="1" dirty="0" smtClean="0">
                <a:cs typeface="2  Mitra" pitchFamily="2" charset="-78"/>
              </a:rPr>
              <a:t>بالا.</a:t>
            </a:r>
            <a:endParaRPr lang="fa-IR" sz="2000" b="1" dirty="0">
              <a:cs typeface="2  Mitra" pitchFamily="2" charset="-78"/>
            </a:endParaRPr>
          </a:p>
          <a:p>
            <a:pPr algn="just">
              <a:buClr>
                <a:srgbClr val="00B050"/>
              </a:buClr>
              <a:buSzPct val="110000"/>
              <a:buFont typeface="Wingdings" panose="05000000000000000000" pitchFamily="2" charset="2"/>
              <a:buChar char="L"/>
              <a:defRPr/>
            </a:pPr>
            <a:r>
              <a:rPr lang="fa-IR" sz="2000" b="1" dirty="0" smtClean="0">
                <a:solidFill>
                  <a:srgbClr val="0070C0"/>
                </a:solidFill>
                <a:cs typeface="2  Mitra" pitchFamily="2" charset="-78"/>
              </a:rPr>
              <a:t> محل </a:t>
            </a:r>
            <a:r>
              <a:rPr lang="fa-IR" sz="2000" b="1" dirty="0">
                <a:solidFill>
                  <a:srgbClr val="0070C0"/>
                </a:solidFill>
                <a:cs typeface="2  Mitra" pitchFamily="2" charset="-78"/>
              </a:rPr>
              <a:t>فشار دندانهاي بالا بر روي لب مشخص مي </a:t>
            </a:r>
            <a:r>
              <a:rPr lang="fa-IR" sz="2000" b="1" dirty="0" smtClean="0">
                <a:solidFill>
                  <a:srgbClr val="0070C0"/>
                </a:solidFill>
                <a:cs typeface="2  Mitra" pitchFamily="2" charset="-78"/>
              </a:rPr>
              <a:t>باشد. </a:t>
            </a:r>
            <a:endParaRPr lang="fa-IR" sz="2000" b="1" dirty="0">
              <a:solidFill>
                <a:srgbClr val="0070C0"/>
              </a:solidFill>
              <a:cs typeface="2  Mitra" pitchFamily="2" charset="-78"/>
            </a:endParaRPr>
          </a:p>
          <a:p>
            <a:pPr algn="just">
              <a:buClr>
                <a:srgbClr val="00B050"/>
              </a:buClr>
              <a:buSzPct val="110000"/>
              <a:buFont typeface="Wingdings" panose="05000000000000000000" pitchFamily="2" charset="2"/>
              <a:buChar char="L"/>
              <a:defRPr/>
            </a:pPr>
            <a:r>
              <a:rPr lang="fa-IR" sz="2000" b="1" dirty="0">
                <a:solidFill>
                  <a:srgbClr val="CC00FF"/>
                </a:solidFill>
                <a:cs typeface="2  Mitra" pitchFamily="2" charset="-78"/>
              </a:rPr>
              <a:t> خشكي لب پائين </a:t>
            </a:r>
            <a:r>
              <a:rPr lang="fa-IR" sz="2000" b="1" dirty="0" smtClean="0">
                <a:solidFill>
                  <a:srgbClr val="CC00FF"/>
                </a:solidFill>
                <a:cs typeface="2  Mitra" pitchFamily="2" charset="-78"/>
              </a:rPr>
              <a:t>به علت </a:t>
            </a:r>
            <a:r>
              <a:rPr lang="fa-IR" sz="2000" b="1" dirty="0">
                <a:solidFill>
                  <a:srgbClr val="CC00FF"/>
                </a:solidFill>
                <a:cs typeface="2  Mitra" pitchFamily="2" charset="-78"/>
              </a:rPr>
              <a:t>پاك شدن چربيهاي نرم كننده لب توسط </a:t>
            </a:r>
            <a:r>
              <a:rPr lang="fa-IR" sz="2000" b="1" dirty="0" smtClean="0">
                <a:solidFill>
                  <a:srgbClr val="CC00FF"/>
                </a:solidFill>
                <a:cs typeface="2  Mitra" pitchFamily="2" charset="-78"/>
              </a:rPr>
              <a:t>زبان.</a:t>
            </a:r>
            <a:endParaRPr lang="fa-IR" sz="2000" b="1" dirty="0">
              <a:solidFill>
                <a:srgbClr val="CC00FF"/>
              </a:solidFill>
              <a:cs typeface="2  Mitra" pitchFamily="2" charset="-78"/>
            </a:endParaRPr>
          </a:p>
          <a:p>
            <a:pPr algn="just">
              <a:buClr>
                <a:srgbClr val="00B050"/>
              </a:buClr>
              <a:buSzPct val="110000"/>
              <a:buFont typeface="Wingdings" panose="05000000000000000000" pitchFamily="2" charset="2"/>
              <a:buChar char="L"/>
              <a:defRPr/>
            </a:pPr>
            <a:r>
              <a:rPr lang="fa-IR" sz="2000" b="1" dirty="0" smtClean="0">
                <a:solidFill>
                  <a:srgbClr val="00B050"/>
                </a:solidFill>
                <a:cs typeface="2  Mitra" pitchFamily="2" charset="-78"/>
              </a:rPr>
              <a:t> استفاده </a:t>
            </a:r>
            <a:r>
              <a:rPr lang="fa-IR" sz="2000" b="1" dirty="0">
                <a:solidFill>
                  <a:srgbClr val="00B050"/>
                </a:solidFill>
                <a:cs typeface="2  Mitra" pitchFamily="2" charset="-78"/>
              </a:rPr>
              <a:t>از كرمهاي مرطوب كننده جهت </a:t>
            </a:r>
            <a:r>
              <a:rPr lang="fa-IR" sz="2000" b="1" dirty="0">
                <a:solidFill>
                  <a:srgbClr val="FF0000"/>
                </a:solidFill>
                <a:cs typeface="2  Mitra" pitchFamily="2" charset="-78"/>
              </a:rPr>
              <a:t>ترك عادت</a:t>
            </a:r>
            <a:r>
              <a:rPr lang="fa-IR" sz="2000" b="1" dirty="0">
                <a:solidFill>
                  <a:srgbClr val="00B050"/>
                </a:solidFill>
                <a:cs typeface="2  Mitra" pitchFamily="2" charset="-78"/>
              </a:rPr>
              <a:t> </a:t>
            </a:r>
            <a:r>
              <a:rPr lang="fa-IR" sz="2000" b="1" dirty="0" smtClean="0">
                <a:solidFill>
                  <a:srgbClr val="00B050"/>
                </a:solidFill>
                <a:cs typeface="2  Mitra" pitchFamily="2" charset="-78"/>
              </a:rPr>
              <a:t>كودك. </a:t>
            </a:r>
            <a:endParaRPr lang="en-US" sz="2000" b="1" dirty="0">
              <a:solidFill>
                <a:srgbClr val="00B050"/>
              </a:solidFill>
              <a:cs typeface="2  Mitra" pitchFamily="2" charset="-78"/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2562200" y="364067"/>
            <a:ext cx="360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4000" b="1" dirty="0" smtClean="0">
                <a:solidFill>
                  <a:srgbClr val="FF0000"/>
                </a:solidFill>
                <a:cs typeface="2  Titr" pitchFamily="2" charset="-78"/>
              </a:rPr>
              <a:t>گاز گرفتن لب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084067"/>
            <a:ext cx="2590800" cy="2438400"/>
          </a:xfrm>
          <a:prstGeom prst="ellipse">
            <a:avLst/>
          </a:prstGeom>
          <a:ln w="635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17407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1"/>
          <p:cNvSpPr txBox="1">
            <a:spLocks/>
          </p:cNvSpPr>
          <p:nvPr/>
        </p:nvSpPr>
        <p:spPr bwMode="auto">
          <a:xfrm>
            <a:off x="838200" y="1303871"/>
            <a:ext cx="7918391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itchFamily="2" charset="2"/>
              <a:buChar char="Ú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rtl="1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Clr>
                <a:srgbClr val="00B050"/>
              </a:buClr>
              <a:buSzPct val="110000"/>
              <a:buFont typeface="Wingdings" panose="05000000000000000000" pitchFamily="2" charset="2"/>
              <a:buChar char="L"/>
              <a:defRPr/>
            </a:pPr>
            <a:r>
              <a:rPr lang="fa-IR" sz="2000" b="1" dirty="0" smtClean="0">
                <a:cs typeface="2  Mitra" pitchFamily="2" charset="-78"/>
              </a:rPr>
              <a:t> اگر </a:t>
            </a:r>
            <a:r>
              <a:rPr lang="fa-IR" sz="2000" b="1" dirty="0">
                <a:cs typeface="2  Mitra" pitchFamily="2" charset="-78"/>
              </a:rPr>
              <a:t>در </a:t>
            </a:r>
            <a:r>
              <a:rPr lang="fa-IR" sz="2000" b="1" dirty="0">
                <a:solidFill>
                  <a:srgbClr val="CC00FF"/>
                </a:solidFill>
                <a:cs typeface="2  Mitra" pitchFamily="2" charset="-78"/>
              </a:rPr>
              <a:t>سن پائين </a:t>
            </a:r>
            <a:r>
              <a:rPr lang="fa-IR" sz="2000" b="1" dirty="0">
                <a:solidFill>
                  <a:srgbClr val="00B050"/>
                </a:solidFill>
                <a:cs typeface="2  Mitra" pitchFamily="2" charset="-78"/>
              </a:rPr>
              <a:t>اصلاح شود </a:t>
            </a:r>
            <a:r>
              <a:rPr lang="fa-IR" sz="2000" b="1" dirty="0">
                <a:cs typeface="2  Mitra" pitchFamily="2" charset="-78"/>
              </a:rPr>
              <a:t>خيلي از </a:t>
            </a:r>
            <a:endParaRPr lang="fa-IR" sz="2000" b="1" dirty="0" smtClean="0">
              <a:cs typeface="2  Mitra" pitchFamily="2" charset="-78"/>
            </a:endParaRPr>
          </a:p>
          <a:p>
            <a:pPr marL="0" indent="0" algn="just">
              <a:lnSpc>
                <a:spcPct val="150000"/>
              </a:lnSpc>
              <a:buClr>
                <a:srgbClr val="00B050"/>
              </a:buClr>
              <a:buSzPct val="110000"/>
              <a:buNone/>
              <a:defRPr/>
            </a:pPr>
            <a:r>
              <a:rPr lang="fa-IR" sz="2000" b="1" dirty="0" smtClean="0">
                <a:solidFill>
                  <a:srgbClr val="FF0000"/>
                </a:solidFill>
                <a:cs typeface="2  Mitra" pitchFamily="2" charset="-78"/>
              </a:rPr>
              <a:t>مشكلات </a:t>
            </a:r>
            <a:r>
              <a:rPr lang="fa-IR" sz="2000" b="1" dirty="0">
                <a:solidFill>
                  <a:srgbClr val="FF0000"/>
                </a:solidFill>
                <a:cs typeface="2  Mitra" pitchFamily="2" charset="-78"/>
              </a:rPr>
              <a:t>ارتودنسي </a:t>
            </a:r>
            <a:r>
              <a:rPr lang="fa-IR" sz="2000" b="1" dirty="0">
                <a:cs typeface="2  Mitra" pitchFamily="2" charset="-78"/>
              </a:rPr>
              <a:t>بعدي ايجاد نمي </a:t>
            </a:r>
            <a:r>
              <a:rPr lang="fa-IR" sz="2000" b="1" dirty="0" smtClean="0">
                <a:cs typeface="2  Mitra" pitchFamily="2" charset="-78"/>
              </a:rPr>
              <a:t>شود.</a:t>
            </a:r>
            <a:endParaRPr lang="fa-IR" sz="2000" b="1" dirty="0">
              <a:cs typeface="2  Mitra" pitchFamily="2" charset="-78"/>
            </a:endParaRPr>
          </a:p>
          <a:p>
            <a:pPr algn="just">
              <a:lnSpc>
                <a:spcPct val="150000"/>
              </a:lnSpc>
              <a:buClr>
                <a:srgbClr val="00B050"/>
              </a:buClr>
              <a:buSzPct val="110000"/>
              <a:buFont typeface="Wingdings" panose="05000000000000000000" pitchFamily="2" charset="2"/>
              <a:buChar char="L"/>
              <a:defRPr/>
            </a:pPr>
            <a:r>
              <a:rPr lang="fa-IR" sz="2000" b="1" dirty="0">
                <a:cs typeface="2  Mitra" pitchFamily="2" charset="-78"/>
              </a:rPr>
              <a:t> </a:t>
            </a:r>
            <a:r>
              <a:rPr lang="fa-IR" sz="2000" b="1" dirty="0" smtClean="0">
                <a:solidFill>
                  <a:srgbClr val="0070C0"/>
                </a:solidFill>
                <a:cs typeface="2  Mitra" pitchFamily="2" charset="-78"/>
              </a:rPr>
              <a:t>جهت تشخیص: </a:t>
            </a:r>
            <a:r>
              <a:rPr lang="fa-IR" sz="2000" b="1" dirty="0" smtClean="0">
                <a:cs typeface="2  Mitra" pitchFamily="2" charset="-78"/>
              </a:rPr>
              <a:t>توجه </a:t>
            </a:r>
            <a:r>
              <a:rPr lang="fa-IR" sz="2000" b="1" dirty="0">
                <a:cs typeface="2  Mitra" pitchFamily="2" charset="-78"/>
              </a:rPr>
              <a:t>به </a:t>
            </a:r>
            <a:r>
              <a:rPr lang="fa-IR" sz="2000" b="1" dirty="0">
                <a:solidFill>
                  <a:srgbClr val="7030A0"/>
                </a:solidFill>
                <a:cs typeface="2  Mitra" pitchFamily="2" charset="-78"/>
              </a:rPr>
              <a:t>زبان</a:t>
            </a:r>
            <a:r>
              <a:rPr lang="fa-IR" sz="2000" b="1" dirty="0">
                <a:cs typeface="2  Mitra" pitchFamily="2" charset="-78"/>
              </a:rPr>
              <a:t> و </a:t>
            </a:r>
            <a:r>
              <a:rPr lang="fa-IR" sz="2000" b="1" dirty="0" smtClean="0">
                <a:solidFill>
                  <a:srgbClr val="7030A0"/>
                </a:solidFill>
                <a:cs typeface="2  Mitra" pitchFamily="2" charset="-78"/>
              </a:rPr>
              <a:t>عضلات لب </a:t>
            </a:r>
            <a:r>
              <a:rPr lang="fa-IR" sz="2000" b="1" dirty="0">
                <a:solidFill>
                  <a:srgbClr val="7030A0"/>
                </a:solidFill>
                <a:cs typeface="2  Mitra" pitchFamily="2" charset="-78"/>
              </a:rPr>
              <a:t>پائين </a:t>
            </a:r>
            <a:r>
              <a:rPr lang="fa-IR" sz="2000" b="1" dirty="0">
                <a:cs typeface="2  Mitra" pitchFamily="2" charset="-78"/>
              </a:rPr>
              <a:t>و</a:t>
            </a:r>
            <a:r>
              <a:rPr lang="fa-IR" sz="2000" b="1" dirty="0">
                <a:solidFill>
                  <a:srgbClr val="7030A0"/>
                </a:solidFill>
                <a:cs typeface="2  Mitra" pitchFamily="2" charset="-78"/>
              </a:rPr>
              <a:t> چانه </a:t>
            </a:r>
            <a:r>
              <a:rPr lang="fa-IR" sz="2000" b="1" dirty="0">
                <a:cs typeface="2  Mitra" pitchFamily="2" charset="-78"/>
              </a:rPr>
              <a:t>در </a:t>
            </a:r>
            <a:r>
              <a:rPr lang="fa-IR" sz="2000" b="1" dirty="0">
                <a:solidFill>
                  <a:srgbClr val="FF00FF"/>
                </a:solidFill>
                <a:cs typeface="2  Mitra" pitchFamily="2" charset="-78"/>
              </a:rPr>
              <a:t>هنگام بلع </a:t>
            </a:r>
            <a:r>
              <a:rPr lang="fa-IR" sz="2000" b="1" dirty="0" smtClean="0">
                <a:cs typeface="2  Mitra" pitchFamily="2" charset="-78"/>
              </a:rPr>
              <a:t>(</a:t>
            </a:r>
            <a:r>
              <a:rPr lang="fa-IR" sz="2000" b="1" dirty="0">
                <a:cs typeface="2  Mitra" pitchFamily="2" charset="-78"/>
              </a:rPr>
              <a:t>در هنگام بلع </a:t>
            </a:r>
            <a:r>
              <a:rPr lang="fa-IR" sz="2000" b="1" dirty="0" smtClean="0">
                <a:cs typeface="2  Mitra" pitchFamily="2" charset="-78"/>
              </a:rPr>
              <a:t> </a:t>
            </a:r>
            <a:r>
              <a:rPr lang="fa-IR" sz="2000" b="1" dirty="0">
                <a:cs typeface="2  Mitra" pitchFamily="2" charset="-78"/>
              </a:rPr>
              <a:t>قرار گرفتن زبان بين </a:t>
            </a:r>
            <a:r>
              <a:rPr lang="fa-IR" sz="2000" b="1" dirty="0" smtClean="0">
                <a:cs typeface="2  Mitra" pitchFamily="2" charset="-78"/>
              </a:rPr>
              <a:t>دندان ها فاصله نیندازد یا عضلات چانه و لب پائین زیاد به صورت غیر عادی منقبض شوند).</a:t>
            </a:r>
            <a:endParaRPr lang="fa-IR" sz="2000" b="1" dirty="0">
              <a:cs typeface="2  Mitra" pitchFamily="2" charset="-78"/>
            </a:endParaRPr>
          </a:p>
          <a:p>
            <a:pPr algn="just">
              <a:lnSpc>
                <a:spcPct val="150000"/>
              </a:lnSpc>
              <a:buClr>
                <a:srgbClr val="00B050"/>
              </a:buClr>
              <a:buSzPct val="110000"/>
              <a:buFont typeface="Wingdings" panose="05000000000000000000" pitchFamily="2" charset="2"/>
              <a:buChar char="L"/>
              <a:defRPr/>
            </a:pPr>
            <a:r>
              <a:rPr lang="fa-IR" sz="2000" b="1" dirty="0">
                <a:solidFill>
                  <a:srgbClr val="0070C0"/>
                </a:solidFill>
                <a:cs typeface="2  Mitra" pitchFamily="2" charset="-78"/>
              </a:rPr>
              <a:t>جهت ترك عادت: </a:t>
            </a:r>
            <a:r>
              <a:rPr lang="fa-IR" sz="2000" b="1" dirty="0">
                <a:cs typeface="2  Mitra" pitchFamily="2" charset="-78"/>
              </a:rPr>
              <a:t>كودك در </a:t>
            </a:r>
            <a:r>
              <a:rPr lang="fa-IR" sz="2000" b="1" dirty="0">
                <a:solidFill>
                  <a:srgbClr val="FF0000"/>
                </a:solidFill>
                <a:cs typeface="2  Mitra" pitchFamily="2" charset="-78"/>
              </a:rPr>
              <a:t>جلوي آئينه </a:t>
            </a:r>
            <a:r>
              <a:rPr lang="fa-IR" sz="2000" b="1" dirty="0">
                <a:solidFill>
                  <a:srgbClr val="0066FF"/>
                </a:solidFill>
                <a:cs typeface="2  Mitra" pitchFamily="2" charset="-78"/>
              </a:rPr>
              <a:t>تمرين كند </a:t>
            </a:r>
            <a:r>
              <a:rPr lang="fa-IR" sz="2000" b="1" dirty="0">
                <a:cs typeface="2  Mitra" pitchFamily="2" charset="-78"/>
              </a:rPr>
              <a:t>كه در موقع بلع زبان </a:t>
            </a:r>
            <a:r>
              <a:rPr lang="fa-IR" sz="2000" b="1" dirty="0" smtClean="0">
                <a:cs typeface="2  Mitra" pitchFamily="2" charset="-78"/>
              </a:rPr>
              <a:t>از بين </a:t>
            </a:r>
            <a:r>
              <a:rPr lang="fa-IR" sz="2000" b="1" dirty="0">
                <a:cs typeface="2  Mitra" pitchFamily="2" charset="-78"/>
              </a:rPr>
              <a:t>دندانها </a:t>
            </a:r>
            <a:r>
              <a:rPr lang="fa-IR" sz="2000" b="1" dirty="0" smtClean="0">
                <a:cs typeface="2  Mitra" pitchFamily="2" charset="-78"/>
              </a:rPr>
              <a:t>بیرون نزند.</a:t>
            </a:r>
            <a:endParaRPr lang="en-US" sz="2000" b="1" dirty="0">
              <a:solidFill>
                <a:srgbClr val="00B050"/>
              </a:solidFill>
              <a:cs typeface="2  Mitra" pitchFamily="2" charset="-78"/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1515532" y="372532"/>
            <a:ext cx="5616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4000" b="1" dirty="0" smtClean="0">
                <a:solidFill>
                  <a:srgbClr val="FF0000"/>
                </a:solidFill>
                <a:cs typeface="2  Titr" pitchFamily="2" charset="-78"/>
              </a:rPr>
              <a:t>قرار دادن زبان بین دندان ها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1067133"/>
            <a:ext cx="2362200" cy="1371268"/>
          </a:xfrm>
          <a:prstGeom prst="ellipse">
            <a:avLst/>
          </a:prstGeom>
          <a:ln w="635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05840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1"/>
          <p:cNvSpPr txBox="1">
            <a:spLocks/>
          </p:cNvSpPr>
          <p:nvPr/>
        </p:nvSpPr>
        <p:spPr bwMode="auto">
          <a:xfrm>
            <a:off x="914401" y="1219200"/>
            <a:ext cx="76200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itchFamily="2" charset="2"/>
              <a:buChar char="Ú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rtl="1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Clr>
                <a:srgbClr val="00B050"/>
              </a:buClr>
              <a:buSzPct val="110000"/>
              <a:buFont typeface="Wingdings" panose="05000000000000000000" pitchFamily="2" charset="2"/>
              <a:buChar char="L"/>
              <a:defRPr/>
            </a:pPr>
            <a:r>
              <a:rPr lang="fa-IR" sz="2800" b="1" dirty="0" smtClean="0">
                <a:cs typeface="2  Mitra" pitchFamily="2" charset="-78"/>
              </a:rPr>
              <a:t> </a:t>
            </a:r>
            <a:r>
              <a:rPr lang="fa-IR" sz="2400" b="1" dirty="0" smtClean="0">
                <a:cs typeface="2  Mitra" pitchFamily="2" charset="-78"/>
              </a:rPr>
              <a:t>شروع </a:t>
            </a:r>
            <a:r>
              <a:rPr lang="fa-IR" sz="2400" b="1" dirty="0">
                <a:cs typeface="2  Mitra" pitchFamily="2" charset="-78"/>
              </a:rPr>
              <a:t>از دو سالگي </a:t>
            </a:r>
          </a:p>
          <a:p>
            <a:pPr algn="just">
              <a:lnSpc>
                <a:spcPct val="150000"/>
              </a:lnSpc>
              <a:buClr>
                <a:srgbClr val="00B050"/>
              </a:buClr>
              <a:buFont typeface="Wingdings" panose="05000000000000000000" pitchFamily="2" charset="2"/>
              <a:buChar char="L"/>
              <a:defRPr/>
            </a:pPr>
            <a:r>
              <a:rPr lang="fa-IR" sz="2400" b="1" dirty="0">
                <a:cs typeface="2  Mitra" pitchFamily="2" charset="-78"/>
              </a:rPr>
              <a:t> والدين زماني متوجه مي شوند كه كودكان نياز به </a:t>
            </a:r>
            <a:r>
              <a:rPr lang="fa-IR" sz="2400" b="1" dirty="0">
                <a:solidFill>
                  <a:srgbClr val="CC00FF"/>
                </a:solidFill>
                <a:cs typeface="2  Mitra" pitchFamily="2" charset="-78"/>
              </a:rPr>
              <a:t>كوتاه كردن ناخن </a:t>
            </a:r>
            <a:r>
              <a:rPr lang="fa-IR" sz="2400" b="1" dirty="0" smtClean="0">
                <a:solidFill>
                  <a:srgbClr val="CC00FF"/>
                </a:solidFill>
                <a:cs typeface="2  Mitra" pitchFamily="2" charset="-78"/>
              </a:rPr>
              <a:t>ندارند.</a:t>
            </a:r>
            <a:endParaRPr lang="fa-IR" sz="2400" b="1" dirty="0">
              <a:solidFill>
                <a:srgbClr val="CC00FF"/>
              </a:solidFill>
              <a:cs typeface="2  Mitra" pitchFamily="2" charset="-78"/>
            </a:endParaRPr>
          </a:p>
          <a:p>
            <a:pPr algn="just">
              <a:lnSpc>
                <a:spcPct val="150000"/>
              </a:lnSpc>
              <a:buClr>
                <a:srgbClr val="00B050"/>
              </a:buClr>
              <a:buFont typeface="Wingdings" panose="05000000000000000000" pitchFamily="2" charset="2"/>
              <a:buChar char="L"/>
              <a:defRPr/>
            </a:pPr>
            <a:r>
              <a:rPr lang="fa-IR" sz="2400" b="1" dirty="0">
                <a:solidFill>
                  <a:srgbClr val="0066FF"/>
                </a:solidFill>
                <a:cs typeface="2  Mitra" pitchFamily="2" charset="-78"/>
              </a:rPr>
              <a:t>ترك عادت : </a:t>
            </a:r>
            <a:r>
              <a:rPr lang="fa-IR" sz="2400" b="1" dirty="0">
                <a:cs typeface="2  Mitra" pitchFamily="2" charset="-78"/>
              </a:rPr>
              <a:t>آگاه كردن كودك – يادآوري كافي – تشويق  و استفاده </a:t>
            </a:r>
            <a:r>
              <a:rPr lang="fa-IR" sz="2400" b="1" dirty="0" smtClean="0">
                <a:cs typeface="2  Mitra" pitchFamily="2" charset="-78"/>
              </a:rPr>
              <a:t>از دوستان و معلمين. </a:t>
            </a:r>
            <a:endParaRPr lang="fa-IR" sz="2400" b="1" dirty="0">
              <a:cs typeface="2  Mitra" pitchFamily="2" charset="-78"/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2562200" y="364067"/>
            <a:ext cx="360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4000" b="1" dirty="0" smtClean="0">
                <a:solidFill>
                  <a:srgbClr val="FF0000"/>
                </a:solidFill>
                <a:cs typeface="2  Titr" pitchFamily="2" charset="-78"/>
              </a:rPr>
              <a:t>جویدن ناخن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4401" y="4502073"/>
            <a:ext cx="2700000" cy="2355927"/>
          </a:xfrm>
          <a:prstGeom prst="ellipse">
            <a:avLst/>
          </a:prstGeom>
          <a:ln w="635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23968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177793"/>
            <a:ext cx="7772400" cy="5089584"/>
          </a:xfrm>
        </p:spPr>
        <p:txBody>
          <a:bodyPr>
            <a:noAutofit/>
          </a:bodyPr>
          <a:lstStyle/>
          <a:p>
            <a:pPr algn="just" rtl="1" eaLnBrk="1" hangingPunct="1">
              <a:lnSpc>
                <a:spcPct val="150000"/>
              </a:lnSpc>
              <a:buSzPct val="120000"/>
              <a:buBlip>
                <a:blip r:embed="rId2"/>
              </a:buBlip>
              <a:defRPr/>
            </a:pPr>
            <a:r>
              <a:rPr lang="fa-IR" altLang="en-US" sz="2400" b="1" dirty="0" smtClean="0">
                <a:solidFill>
                  <a:srgbClr val="FF3300"/>
                </a:solidFill>
                <a:cs typeface="2  Titr" panose="00000700000000000000" pitchFamily="2" charset="-78"/>
              </a:rPr>
              <a:t>تعریف پوسیدگی</a:t>
            </a:r>
            <a:r>
              <a:rPr lang="fa-IR" altLang="en-US" sz="2400" b="1" dirty="0" smtClean="0">
                <a:cs typeface="2  Titr" panose="00000700000000000000" pitchFamily="2" charset="-78"/>
              </a:rPr>
              <a:t> </a:t>
            </a:r>
          </a:p>
          <a:p>
            <a:pPr marL="0" indent="0" algn="just" rtl="1">
              <a:lnSpc>
                <a:spcPct val="150000"/>
              </a:lnSpc>
              <a:buNone/>
              <a:defRPr/>
            </a:pPr>
            <a:r>
              <a:rPr lang="fa-IR" altLang="en-US" sz="24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میکروبهای موجود در </a:t>
            </a:r>
            <a:r>
              <a:rPr lang="fa-IR" altLang="en-US" sz="2400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پلاک میکروبی</a:t>
            </a:r>
            <a:r>
              <a:rPr lang="fa-IR" altLang="en-US" sz="24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، باقیمانده های مواد غذایی را به</a:t>
            </a:r>
            <a:r>
              <a:rPr lang="fa-IR" altLang="en-US" sz="24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 اسید </a:t>
            </a:r>
            <a:r>
              <a:rPr lang="fa-IR" altLang="en-US" sz="24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تبدیل می کنند.</a:t>
            </a:r>
            <a:r>
              <a:rPr lang="en-US" altLang="en-US" sz="24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</a:t>
            </a:r>
            <a:r>
              <a:rPr lang="fa-IR" altLang="en-US" sz="24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این اسیدها مینای دندان را به مرور حل کرده و پوسیدگی ایجاد می کند.</a:t>
            </a:r>
            <a:r>
              <a:rPr lang="en-US" altLang="en-US" sz="24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</a:t>
            </a:r>
            <a:r>
              <a:rPr lang="fa-IR" altLang="en-US" sz="24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پوسیدگی دندانی می تواند از یک دندان به سایر دندان ها سرایت کند.</a:t>
            </a: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2667000" y="381000"/>
            <a:ext cx="360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2800" b="1" dirty="0" smtClean="0">
                <a:solidFill>
                  <a:srgbClr val="FF0000"/>
                </a:solidFill>
                <a:cs typeface="2  Titr" pitchFamily="2" charset="-78"/>
              </a:rPr>
              <a:t>پوسیدگی دندان</a:t>
            </a:r>
            <a:endParaRPr lang="fa-IR" sz="2800" b="1" dirty="0">
              <a:solidFill>
                <a:srgbClr val="FF0000"/>
              </a:solidFill>
              <a:cs typeface="2 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02571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1"/>
          <p:cNvSpPr txBox="1">
            <a:spLocks/>
          </p:cNvSpPr>
          <p:nvPr/>
        </p:nvSpPr>
        <p:spPr bwMode="auto">
          <a:xfrm>
            <a:off x="381001" y="1558788"/>
            <a:ext cx="82296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itchFamily="2" charset="2"/>
              <a:buChar char="Ú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rtl="1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Clr>
                <a:srgbClr val="00B050"/>
              </a:buClr>
              <a:buSzPct val="110000"/>
              <a:buFont typeface="Wingdings" panose="05000000000000000000" pitchFamily="2" charset="2"/>
              <a:buChar char="L"/>
              <a:defRPr/>
            </a:pPr>
            <a:r>
              <a:rPr lang="fa-IR" sz="2800" b="1" dirty="0">
                <a:cs typeface="2  Mitra" pitchFamily="2" charset="-78"/>
              </a:rPr>
              <a:t> </a:t>
            </a:r>
            <a:r>
              <a:rPr lang="fa-IR" sz="2400" b="1" dirty="0">
                <a:cs typeface="2  Mitra" pitchFamily="2" charset="-78"/>
              </a:rPr>
              <a:t>معمولا والدين دير متوجه آن مي </a:t>
            </a:r>
            <a:r>
              <a:rPr lang="fa-IR" sz="2400" b="1" dirty="0" smtClean="0">
                <a:cs typeface="2  Mitra" pitchFamily="2" charset="-78"/>
              </a:rPr>
              <a:t>شوند. </a:t>
            </a:r>
            <a:endParaRPr lang="fa-IR" sz="2400" b="1" dirty="0">
              <a:cs typeface="2  Mitra" pitchFamily="2" charset="-78"/>
            </a:endParaRPr>
          </a:p>
          <a:p>
            <a:pPr algn="just">
              <a:lnSpc>
                <a:spcPct val="150000"/>
              </a:lnSpc>
              <a:buClr>
                <a:srgbClr val="00B050"/>
              </a:buClr>
              <a:buSzPct val="110000"/>
              <a:buFont typeface="Wingdings" panose="05000000000000000000" pitchFamily="2" charset="2"/>
              <a:buChar char="L"/>
              <a:defRPr/>
            </a:pPr>
            <a:r>
              <a:rPr lang="fa-IR" sz="2400" b="1" dirty="0">
                <a:cs typeface="2  Mitra" pitchFamily="2" charset="-78"/>
              </a:rPr>
              <a:t> جلوي لب تغيير حالت پيدا مي </a:t>
            </a:r>
            <a:r>
              <a:rPr lang="fa-IR" sz="2400" b="1" dirty="0" smtClean="0">
                <a:cs typeface="2  Mitra" pitchFamily="2" charset="-78"/>
              </a:rPr>
              <a:t>كند.</a:t>
            </a:r>
            <a:endParaRPr lang="fa-IR" sz="2400" b="1" dirty="0">
              <a:cs typeface="2  Mitra" pitchFamily="2" charset="-78"/>
            </a:endParaRPr>
          </a:p>
          <a:p>
            <a:pPr algn="just">
              <a:lnSpc>
                <a:spcPct val="150000"/>
              </a:lnSpc>
              <a:buClr>
                <a:srgbClr val="00B050"/>
              </a:buClr>
              <a:buSzPct val="110000"/>
              <a:buFont typeface="Wingdings" panose="05000000000000000000" pitchFamily="2" charset="2"/>
              <a:buChar char="L"/>
              <a:defRPr/>
            </a:pPr>
            <a:r>
              <a:rPr lang="fa-IR" sz="2400" b="1" dirty="0">
                <a:cs typeface="2  Mitra" pitchFamily="2" charset="-78"/>
              </a:rPr>
              <a:t> توجه به داخل دهان و قسمت داخل گونه </a:t>
            </a:r>
            <a:r>
              <a:rPr lang="fa-IR" sz="2400" b="1" dirty="0">
                <a:solidFill>
                  <a:srgbClr val="CC00FF"/>
                </a:solidFill>
                <a:cs typeface="2  Mitra" pitchFamily="2" charset="-78"/>
              </a:rPr>
              <a:t>( وجود يك خط برجسته و بر افروخته در </a:t>
            </a:r>
            <a:r>
              <a:rPr lang="fa-IR" sz="2400" b="1" dirty="0" smtClean="0">
                <a:solidFill>
                  <a:srgbClr val="CC00FF"/>
                </a:solidFill>
                <a:cs typeface="2  Mitra" pitchFamily="2" charset="-78"/>
              </a:rPr>
              <a:t>ناحيه). </a:t>
            </a:r>
            <a:endParaRPr lang="fa-IR" sz="2400" b="1" dirty="0">
              <a:solidFill>
                <a:srgbClr val="CC00FF"/>
              </a:solidFill>
              <a:cs typeface="2  Mitra" pitchFamily="2" charset="-78"/>
            </a:endParaRPr>
          </a:p>
          <a:p>
            <a:pPr algn="just">
              <a:lnSpc>
                <a:spcPct val="150000"/>
              </a:lnSpc>
              <a:buClr>
                <a:srgbClr val="00B050"/>
              </a:buClr>
              <a:buSzPct val="110000"/>
              <a:buFont typeface="Wingdings" panose="05000000000000000000" pitchFamily="2" charset="2"/>
              <a:buChar char="L"/>
              <a:defRPr/>
            </a:pPr>
            <a:r>
              <a:rPr lang="fa-IR" sz="2400" b="1" dirty="0" smtClean="0">
                <a:solidFill>
                  <a:srgbClr val="0066FF"/>
                </a:solidFill>
                <a:cs typeface="2  Mitra" pitchFamily="2" charset="-78"/>
              </a:rPr>
              <a:t> ترك </a:t>
            </a:r>
            <a:r>
              <a:rPr lang="fa-IR" sz="2400" b="1" dirty="0">
                <a:solidFill>
                  <a:srgbClr val="0066FF"/>
                </a:solidFill>
                <a:cs typeface="2  Mitra" pitchFamily="2" charset="-78"/>
              </a:rPr>
              <a:t>عادت : </a:t>
            </a:r>
            <a:r>
              <a:rPr lang="fa-IR" sz="2400" b="1" dirty="0">
                <a:cs typeface="2  Mitra" pitchFamily="2" charset="-78"/>
              </a:rPr>
              <a:t>آگاه كردن كودك – يادآوري كافي – تشويق </a:t>
            </a:r>
            <a:r>
              <a:rPr lang="fa-IR" sz="2400" b="1" dirty="0" smtClean="0">
                <a:cs typeface="2  Mitra" pitchFamily="2" charset="-78"/>
              </a:rPr>
              <a:t>برای رفع عادت.</a:t>
            </a:r>
            <a:endParaRPr lang="fa-IR" sz="2400" b="1" dirty="0">
              <a:cs typeface="2  Mitra" pitchFamily="2" charset="-78"/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2562200" y="364067"/>
            <a:ext cx="360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4000" b="1" dirty="0" smtClean="0">
                <a:solidFill>
                  <a:srgbClr val="FF0000"/>
                </a:solidFill>
                <a:cs typeface="2  Titr" pitchFamily="2" charset="-78"/>
              </a:rPr>
              <a:t>جویدن گونه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4800600"/>
            <a:ext cx="2362200" cy="1887733"/>
          </a:xfrm>
          <a:prstGeom prst="ellipse">
            <a:avLst/>
          </a:prstGeom>
          <a:ln w="635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4406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d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1"/>
          <p:cNvSpPr txBox="1">
            <a:spLocks/>
          </p:cNvSpPr>
          <p:nvPr/>
        </p:nvSpPr>
        <p:spPr bwMode="auto">
          <a:xfrm>
            <a:off x="838200" y="1600200"/>
            <a:ext cx="76962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itchFamily="2" charset="2"/>
              <a:buChar char="Ú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rtl="1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Clr>
                <a:srgbClr val="00B050"/>
              </a:buClr>
              <a:buSzPct val="110000"/>
              <a:buFont typeface="Wingdings" panose="05000000000000000000" pitchFamily="2" charset="2"/>
              <a:buChar char="L"/>
              <a:defRPr/>
            </a:pPr>
            <a:r>
              <a:rPr lang="fa-IR" sz="2800" b="1" dirty="0">
                <a:cs typeface="2  Mitra" pitchFamily="2" charset="-78"/>
              </a:rPr>
              <a:t> </a:t>
            </a:r>
            <a:r>
              <a:rPr lang="fa-IR" sz="2400" b="1" dirty="0" smtClean="0">
                <a:cs typeface="2  Mitra" pitchFamily="2" charset="-78"/>
              </a:rPr>
              <a:t>مربوط به </a:t>
            </a:r>
            <a:r>
              <a:rPr lang="fa-IR" sz="2400" b="1" dirty="0">
                <a:cs typeface="2  Mitra" pitchFamily="2" charset="-78"/>
              </a:rPr>
              <a:t>انقباض عضلات جونده </a:t>
            </a:r>
            <a:r>
              <a:rPr lang="fa-IR" sz="2400" b="1" dirty="0" smtClean="0">
                <a:cs typeface="2  Mitra" pitchFamily="2" charset="-78"/>
              </a:rPr>
              <a:t>(با انقباض خود سبب </a:t>
            </a:r>
            <a:r>
              <a:rPr lang="fa-IR" sz="2400" b="1" dirty="0">
                <a:cs typeface="2  Mitra" pitchFamily="2" charset="-78"/>
              </a:rPr>
              <a:t>سايش دندانها مي </a:t>
            </a:r>
            <a:r>
              <a:rPr lang="fa-IR" sz="2400" b="1" dirty="0" smtClean="0">
                <a:cs typeface="2  Mitra" pitchFamily="2" charset="-78"/>
              </a:rPr>
              <a:t>شود).</a:t>
            </a:r>
            <a:endParaRPr lang="fa-IR" sz="2400" b="1" dirty="0">
              <a:cs typeface="2  Mitra" pitchFamily="2" charset="-78"/>
            </a:endParaRPr>
          </a:p>
          <a:p>
            <a:pPr algn="just">
              <a:lnSpc>
                <a:spcPct val="150000"/>
              </a:lnSpc>
              <a:buClr>
                <a:srgbClr val="00B050"/>
              </a:buClr>
              <a:buSzPct val="110000"/>
              <a:buFont typeface="Wingdings" panose="05000000000000000000" pitchFamily="2" charset="2"/>
              <a:buChar char="L"/>
              <a:defRPr/>
            </a:pPr>
            <a:r>
              <a:rPr lang="fa-IR" sz="2400" b="1" dirty="0">
                <a:cs typeface="2  Mitra" pitchFamily="2" charset="-78"/>
              </a:rPr>
              <a:t> در دوره دندان شيري سبب تأخير و اشكال در رويش دندانهاي دائمي مي </a:t>
            </a:r>
            <a:r>
              <a:rPr lang="fa-IR" sz="2400" b="1" dirty="0" smtClean="0">
                <a:cs typeface="2  Mitra" pitchFamily="2" charset="-78"/>
              </a:rPr>
              <a:t>گردد.    </a:t>
            </a:r>
            <a:endParaRPr lang="fa-IR" sz="2400" b="1" dirty="0">
              <a:cs typeface="2  Mitra" pitchFamily="2" charset="-78"/>
            </a:endParaRPr>
          </a:p>
          <a:p>
            <a:pPr marL="0" indent="0" algn="just">
              <a:lnSpc>
                <a:spcPct val="150000"/>
              </a:lnSpc>
              <a:buClr>
                <a:srgbClr val="00B050"/>
              </a:buClr>
              <a:buSzPct val="110000"/>
              <a:buNone/>
              <a:defRPr/>
            </a:pPr>
            <a:endParaRPr lang="fa-IR" sz="2800" b="1" dirty="0">
              <a:cs typeface="2  Mitra" pitchFamily="2" charset="-78"/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431796" y="448732"/>
            <a:ext cx="7668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4000" b="1" dirty="0" smtClean="0">
                <a:solidFill>
                  <a:srgbClr val="FF0000"/>
                </a:solidFill>
                <a:cs typeface="2  Titr" pitchFamily="2" charset="-78"/>
              </a:rPr>
              <a:t>سائیدن دندان ها روی هم( دندان قروچه)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6800" y="4191000"/>
            <a:ext cx="2632500" cy="2340000"/>
          </a:xfrm>
          <a:prstGeom prst="ellipse">
            <a:avLst/>
          </a:prstGeom>
          <a:ln w="635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6700883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fallOver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1"/>
          <p:cNvSpPr txBox="1">
            <a:spLocks/>
          </p:cNvSpPr>
          <p:nvPr/>
        </p:nvSpPr>
        <p:spPr bwMode="auto">
          <a:xfrm>
            <a:off x="533400" y="1421475"/>
            <a:ext cx="80772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itchFamily="2" charset="2"/>
              <a:buChar char="Ú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rtl="1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Clr>
                <a:srgbClr val="00B050"/>
              </a:buClr>
              <a:buSzPct val="110000"/>
              <a:buFont typeface="Wingdings" panose="05000000000000000000" pitchFamily="2" charset="2"/>
              <a:buChar char="L"/>
              <a:defRPr/>
            </a:pPr>
            <a:r>
              <a:rPr lang="fa-IR" sz="2800" b="1" dirty="0" smtClean="0">
                <a:cs typeface="2  Mitra" pitchFamily="2" charset="-78"/>
              </a:rPr>
              <a:t> </a:t>
            </a:r>
            <a:r>
              <a:rPr lang="fa-IR" sz="2000" b="1" dirty="0" smtClean="0">
                <a:cs typeface="2  Mitra" pitchFamily="2" charset="-78"/>
              </a:rPr>
              <a:t>بيشتر </a:t>
            </a:r>
            <a:r>
              <a:rPr lang="fa-IR" sz="2000" b="1" dirty="0">
                <a:cs typeface="2  Mitra" pitchFamily="2" charset="-78"/>
              </a:rPr>
              <a:t>در كودكان محروم از شير </a:t>
            </a:r>
            <a:r>
              <a:rPr lang="fa-IR" sz="2000" b="1" dirty="0" smtClean="0">
                <a:cs typeface="2  Mitra" pitchFamily="2" charset="-78"/>
              </a:rPr>
              <a:t>مادر مشاهده می گردد.</a:t>
            </a:r>
            <a:endParaRPr lang="fa-IR" sz="2000" b="1" dirty="0">
              <a:cs typeface="2  Mitra" pitchFamily="2" charset="-78"/>
            </a:endParaRPr>
          </a:p>
          <a:p>
            <a:pPr algn="just">
              <a:lnSpc>
                <a:spcPct val="150000"/>
              </a:lnSpc>
              <a:buClr>
                <a:srgbClr val="00B050"/>
              </a:buClr>
              <a:buSzPct val="110000"/>
              <a:buFont typeface="Wingdings" panose="05000000000000000000" pitchFamily="2" charset="2"/>
              <a:buChar char="L"/>
              <a:defRPr/>
            </a:pPr>
            <a:r>
              <a:rPr lang="fa-IR" sz="2000" b="1" dirty="0">
                <a:cs typeface="2  Mitra" pitchFamily="2" charset="-78"/>
              </a:rPr>
              <a:t> بعد از سن 4 سالگي درصورت عدم توجه باعث عوارض زيادي در شكل گيري </a:t>
            </a:r>
            <a:r>
              <a:rPr lang="fa-IR" sz="2000" b="1" dirty="0" smtClean="0">
                <a:cs typeface="2  Mitra" pitchFamily="2" charset="-78"/>
              </a:rPr>
              <a:t>و رشد دندانها، فكين </a:t>
            </a:r>
            <a:r>
              <a:rPr lang="fa-IR" sz="2000" b="1" dirty="0">
                <a:cs typeface="2  Mitra" pitchFamily="2" charset="-78"/>
              </a:rPr>
              <a:t>و فرم صورت مي </a:t>
            </a:r>
            <a:r>
              <a:rPr lang="fa-IR" sz="2000" b="1" dirty="0" smtClean="0">
                <a:cs typeface="2  Mitra" pitchFamily="2" charset="-78"/>
              </a:rPr>
              <a:t>شود. </a:t>
            </a:r>
            <a:endParaRPr lang="fa-IR" sz="2000" b="1" dirty="0">
              <a:cs typeface="2  Mitra" pitchFamily="2" charset="-78"/>
            </a:endParaRPr>
          </a:p>
          <a:p>
            <a:pPr algn="just">
              <a:lnSpc>
                <a:spcPct val="150000"/>
              </a:lnSpc>
              <a:buClr>
                <a:srgbClr val="00B050"/>
              </a:buClr>
              <a:buSzPct val="110000"/>
              <a:buFont typeface="Wingdings" panose="05000000000000000000" pitchFamily="2" charset="2"/>
              <a:buChar char="L"/>
              <a:defRPr/>
            </a:pPr>
            <a:r>
              <a:rPr lang="fa-IR" sz="2000" b="1" dirty="0" smtClean="0">
                <a:solidFill>
                  <a:srgbClr val="3366FF"/>
                </a:solidFill>
                <a:cs typeface="2  Mitra" pitchFamily="2" charset="-78"/>
              </a:rPr>
              <a:t> جهت تشخيص: </a:t>
            </a:r>
            <a:r>
              <a:rPr lang="fa-IR" sz="2000" b="1" dirty="0">
                <a:cs typeface="2  Mitra" pitchFamily="2" charset="-78"/>
              </a:rPr>
              <a:t>باید به </a:t>
            </a:r>
            <a:r>
              <a:rPr lang="fa-IR" sz="2000" b="1" dirty="0" smtClean="0">
                <a:cs typeface="2  Mitra" pitchFamily="2" charset="-78"/>
              </a:rPr>
              <a:t>تميز </a:t>
            </a:r>
            <a:r>
              <a:rPr lang="fa-IR" sz="2000" b="1" dirty="0">
                <a:cs typeface="2  Mitra" pitchFamily="2" charset="-78"/>
              </a:rPr>
              <a:t>بودن انگشت مكيده شده </a:t>
            </a:r>
            <a:r>
              <a:rPr lang="fa-IR" sz="2000" b="1" dirty="0" smtClean="0">
                <a:cs typeface="2  Mitra" pitchFamily="2" charset="-78"/>
              </a:rPr>
              <a:t>و </a:t>
            </a:r>
            <a:r>
              <a:rPr lang="fa-IR" sz="2000" b="1" dirty="0">
                <a:cs typeface="2  Mitra" pitchFamily="2" charset="-78"/>
              </a:rPr>
              <a:t>وضعيت كودك هنگام خواب </a:t>
            </a:r>
            <a:r>
              <a:rPr lang="fa-IR" sz="2000" b="1" dirty="0" smtClean="0">
                <a:cs typeface="2  Mitra" pitchFamily="2" charset="-78"/>
              </a:rPr>
              <a:t>دقت نمود.   </a:t>
            </a:r>
            <a:endParaRPr lang="fa-IR" sz="2000" b="1" dirty="0">
              <a:cs typeface="2  Mitra" pitchFamily="2" charset="-78"/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2562200" y="364067"/>
            <a:ext cx="360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4000" b="1" dirty="0" smtClean="0">
                <a:solidFill>
                  <a:srgbClr val="FF0000"/>
                </a:solidFill>
                <a:cs typeface="2  Titr" pitchFamily="2" charset="-78"/>
              </a:rPr>
              <a:t>مکیدن انگشت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4419600"/>
            <a:ext cx="2787447" cy="2304000"/>
          </a:xfrm>
          <a:prstGeom prst="ellipse">
            <a:avLst/>
          </a:prstGeom>
          <a:ln w="635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4636101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fallOver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1"/>
          <p:cNvSpPr txBox="1">
            <a:spLocks/>
          </p:cNvSpPr>
          <p:nvPr/>
        </p:nvSpPr>
        <p:spPr bwMode="auto">
          <a:xfrm>
            <a:off x="533400" y="1371597"/>
            <a:ext cx="80772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itchFamily="2" charset="2"/>
              <a:buChar char="Ú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rtl="1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Clr>
                <a:srgbClr val="00B050"/>
              </a:buClr>
              <a:buSzPct val="110000"/>
              <a:buFont typeface="Wingdings" panose="05000000000000000000" pitchFamily="2" charset="2"/>
              <a:buChar char="L"/>
              <a:defRPr/>
            </a:pPr>
            <a:r>
              <a:rPr lang="fa-IR" sz="2800" b="1" dirty="0" smtClean="0">
                <a:solidFill>
                  <a:srgbClr val="0066FF"/>
                </a:solidFill>
                <a:cs typeface="2  Mitra" pitchFamily="2" charset="-78"/>
              </a:rPr>
              <a:t> </a:t>
            </a:r>
            <a:r>
              <a:rPr lang="fa-IR" sz="2000" b="1" dirty="0" smtClean="0">
                <a:solidFill>
                  <a:srgbClr val="0066FF"/>
                </a:solidFill>
                <a:cs typeface="2  Mitra" pitchFamily="2" charset="-78"/>
              </a:rPr>
              <a:t>اشيائي مانند: </a:t>
            </a:r>
            <a:r>
              <a:rPr lang="fa-IR" sz="2000" b="1" dirty="0">
                <a:cs typeface="2  Mitra" pitchFamily="2" charset="-78"/>
              </a:rPr>
              <a:t>خودكار</a:t>
            </a:r>
            <a:r>
              <a:rPr lang="fa-IR" sz="2000" b="1" dirty="0" smtClean="0">
                <a:cs typeface="2  Mitra" pitchFamily="2" charset="-78"/>
              </a:rPr>
              <a:t>، آستين </a:t>
            </a:r>
            <a:r>
              <a:rPr lang="fa-IR" sz="2000" b="1" dirty="0">
                <a:cs typeface="2  Mitra" pitchFamily="2" charset="-78"/>
              </a:rPr>
              <a:t>پيراهن يا اسباب بازيهاي خود را جايگزين مكيدن انگشت يا پستانك مي </a:t>
            </a:r>
            <a:r>
              <a:rPr lang="fa-IR" sz="2000" b="1" dirty="0" smtClean="0">
                <a:cs typeface="2  Mitra" pitchFamily="2" charset="-78"/>
              </a:rPr>
              <a:t>كند.</a:t>
            </a:r>
          </a:p>
          <a:p>
            <a:pPr algn="just">
              <a:lnSpc>
                <a:spcPct val="150000"/>
              </a:lnSpc>
              <a:buClr>
                <a:srgbClr val="00B050"/>
              </a:buClr>
              <a:buSzPct val="110000"/>
              <a:buFont typeface="Wingdings" panose="05000000000000000000" pitchFamily="2" charset="2"/>
              <a:buChar char="L"/>
              <a:defRPr/>
            </a:pPr>
            <a:r>
              <a:rPr lang="fa-IR" sz="2000" b="1" dirty="0" smtClean="0">
                <a:cs typeface="2  Mitra" pitchFamily="2" charset="-78"/>
              </a:rPr>
              <a:t> اگر در مدت کوتاه استفاده شوند عارضه ای ندارند.</a:t>
            </a:r>
            <a:endParaRPr lang="fa-IR" sz="2000" b="1" dirty="0">
              <a:cs typeface="2  Mitra" pitchFamily="2" charset="-78"/>
            </a:endParaRPr>
          </a:p>
          <a:p>
            <a:pPr algn="just">
              <a:lnSpc>
                <a:spcPct val="150000"/>
              </a:lnSpc>
              <a:buClr>
                <a:srgbClr val="00B050"/>
              </a:buClr>
              <a:buSzPct val="110000"/>
              <a:buFont typeface="Wingdings" panose="05000000000000000000" pitchFamily="2" charset="2"/>
              <a:buChar char="L"/>
              <a:defRPr/>
            </a:pPr>
            <a:r>
              <a:rPr lang="fa-IR" sz="2000" b="1" dirty="0" smtClean="0">
                <a:cs typeface="2  Mitra" pitchFamily="2" charset="-78"/>
              </a:rPr>
              <a:t> در </a:t>
            </a:r>
            <a:r>
              <a:rPr lang="fa-IR" sz="2000" b="1" dirty="0">
                <a:cs typeface="2  Mitra" pitchFamily="2" charset="-78"/>
              </a:rPr>
              <a:t>صورت </a:t>
            </a:r>
            <a:r>
              <a:rPr lang="fa-IR" sz="2000" b="1" dirty="0" smtClean="0">
                <a:cs typeface="2  Mitra" pitchFamily="2" charset="-78"/>
              </a:rPr>
              <a:t>عادت، </a:t>
            </a:r>
            <a:r>
              <a:rPr lang="fa-IR" sz="2000" b="1" dirty="0">
                <a:cs typeface="2  Mitra" pitchFamily="2" charset="-78"/>
              </a:rPr>
              <a:t>در دراز مدت عوارضي در سيستم دهان </a:t>
            </a:r>
            <a:r>
              <a:rPr lang="fa-IR" sz="2000" b="1" dirty="0" smtClean="0">
                <a:cs typeface="2  Mitra" pitchFamily="2" charset="-78"/>
              </a:rPr>
              <a:t>و دندان </a:t>
            </a:r>
            <a:r>
              <a:rPr lang="fa-IR" sz="2000" b="1" dirty="0">
                <a:cs typeface="2  Mitra" pitchFamily="2" charset="-78"/>
              </a:rPr>
              <a:t>ايجاد مي </a:t>
            </a:r>
            <a:r>
              <a:rPr lang="fa-IR" sz="2000" b="1" dirty="0" smtClean="0">
                <a:cs typeface="2  Mitra" pitchFamily="2" charset="-78"/>
              </a:rPr>
              <a:t>كند. </a:t>
            </a:r>
            <a:endParaRPr lang="fa-IR" sz="2000" b="1" dirty="0">
              <a:cs typeface="2  Mitra" pitchFamily="2" charset="-78"/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2562200" y="364067"/>
            <a:ext cx="360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4000" b="1" dirty="0" smtClean="0">
                <a:solidFill>
                  <a:srgbClr val="FF0000"/>
                </a:solidFill>
                <a:cs typeface="2  Titr" pitchFamily="2" charset="-78"/>
              </a:rPr>
              <a:t>جویدن اشیا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52518" y="4267200"/>
            <a:ext cx="2819364" cy="2268000"/>
          </a:xfrm>
          <a:prstGeom prst="ellipse">
            <a:avLst/>
          </a:prstGeom>
          <a:ln w="635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8331857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1"/>
          <p:cNvSpPr txBox="1">
            <a:spLocks/>
          </p:cNvSpPr>
          <p:nvPr/>
        </p:nvSpPr>
        <p:spPr bwMode="auto">
          <a:xfrm>
            <a:off x="533400" y="1600200"/>
            <a:ext cx="8077200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itchFamily="2" charset="2"/>
              <a:buChar char="Ú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rtl="1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Clr>
                <a:srgbClr val="00B050"/>
              </a:buClr>
              <a:buSzPct val="110000"/>
              <a:buFont typeface="Wingdings" panose="05000000000000000000" pitchFamily="2" charset="2"/>
              <a:buChar char="L"/>
              <a:defRPr/>
            </a:pPr>
            <a:r>
              <a:rPr lang="fa-IR" sz="2800" b="1" dirty="0" smtClean="0">
                <a:cs typeface="2  Mitra" pitchFamily="2" charset="-78"/>
              </a:rPr>
              <a:t> </a:t>
            </a:r>
            <a:r>
              <a:rPr lang="fa-IR" sz="2400" b="1" dirty="0" smtClean="0">
                <a:cs typeface="2  Mitra" pitchFamily="2" charset="-78"/>
              </a:rPr>
              <a:t>اگر </a:t>
            </a:r>
            <a:r>
              <a:rPr lang="fa-IR" sz="2400" b="1" dirty="0">
                <a:cs typeface="2  Mitra" pitchFamily="2" charset="-78"/>
              </a:rPr>
              <a:t>با زور جهت ترك اقدام شود باعث مشكلات ديگري از قبيل </a:t>
            </a:r>
            <a:r>
              <a:rPr lang="fa-IR" sz="2400" b="1" dirty="0">
                <a:solidFill>
                  <a:srgbClr val="CC00FF"/>
                </a:solidFill>
                <a:cs typeface="2  Mitra" pitchFamily="2" charset="-78"/>
              </a:rPr>
              <a:t>شب ادراري </a:t>
            </a:r>
            <a:r>
              <a:rPr lang="fa-IR" sz="2400" b="1" dirty="0">
                <a:cs typeface="2  Mitra" pitchFamily="2" charset="-78"/>
              </a:rPr>
              <a:t>مي </a:t>
            </a:r>
            <a:r>
              <a:rPr lang="fa-IR" sz="2400" b="1" dirty="0" smtClean="0">
                <a:cs typeface="2  Mitra" pitchFamily="2" charset="-78"/>
              </a:rPr>
              <a:t>گردد.    </a:t>
            </a:r>
            <a:endParaRPr lang="fa-IR" sz="2400" b="1" dirty="0">
              <a:cs typeface="2  Mitra" pitchFamily="2" charset="-78"/>
            </a:endParaRPr>
          </a:p>
          <a:p>
            <a:pPr algn="just">
              <a:lnSpc>
                <a:spcPct val="150000"/>
              </a:lnSpc>
              <a:buClr>
                <a:srgbClr val="00B050"/>
              </a:buClr>
              <a:buFont typeface="Wingdings" panose="05000000000000000000" pitchFamily="2" charset="2"/>
              <a:buChar char="L"/>
              <a:defRPr/>
            </a:pPr>
            <a:r>
              <a:rPr lang="fa-IR" sz="2400" b="1" dirty="0">
                <a:cs typeface="2  Mitra" pitchFamily="2" charset="-78"/>
              </a:rPr>
              <a:t> </a:t>
            </a:r>
            <a:r>
              <a:rPr lang="fa-IR" sz="2400" b="1" dirty="0">
                <a:solidFill>
                  <a:srgbClr val="0066FF"/>
                </a:solidFill>
                <a:cs typeface="2  Mitra" pitchFamily="2" charset="-78"/>
              </a:rPr>
              <a:t>ترك عادت : </a:t>
            </a:r>
            <a:r>
              <a:rPr lang="fa-IR" sz="2400" b="1" dirty="0">
                <a:cs typeface="2  Mitra" pitchFamily="2" charset="-78"/>
              </a:rPr>
              <a:t>بالا بردن سطح آگاهي كودك </a:t>
            </a:r>
            <a:r>
              <a:rPr lang="fa-IR" sz="2400" b="1" dirty="0" smtClean="0">
                <a:cs typeface="2  Mitra" pitchFamily="2" charset="-78"/>
              </a:rPr>
              <a:t>(يادآوري </a:t>
            </a:r>
            <a:r>
              <a:rPr lang="fa-IR" sz="2400" b="1" dirty="0">
                <a:cs typeface="2  Mitra" pitchFamily="2" charset="-78"/>
              </a:rPr>
              <a:t>نبايد بيش از </a:t>
            </a:r>
            <a:r>
              <a:rPr lang="fa-IR" sz="2800" b="1" dirty="0">
                <a:cs typeface="2  Mitra" pitchFamily="2" charset="-78"/>
              </a:rPr>
              <a:t>حد </a:t>
            </a:r>
            <a:r>
              <a:rPr lang="fa-IR" sz="2800" b="1" dirty="0" smtClean="0">
                <a:cs typeface="2  Mitra" pitchFamily="2" charset="-78"/>
              </a:rPr>
              <a:t>باشد). </a:t>
            </a:r>
            <a:endParaRPr lang="fa-IR" sz="2800" b="1" dirty="0">
              <a:cs typeface="2  Mitra" pitchFamily="2" charset="-78"/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2562200" y="364067"/>
            <a:ext cx="360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4000" b="1" dirty="0" smtClean="0">
                <a:solidFill>
                  <a:srgbClr val="FF0000"/>
                </a:solidFill>
                <a:cs typeface="2  Titr" pitchFamily="2" charset="-78"/>
              </a:rPr>
              <a:t>پستانک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4191000"/>
            <a:ext cx="2819400" cy="2362200"/>
          </a:xfrm>
          <a:prstGeom prst="ellipse">
            <a:avLst/>
          </a:prstGeom>
          <a:ln w="635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604933" y="4752975"/>
            <a:ext cx="3005667" cy="164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83908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1"/>
          <p:cNvSpPr txBox="1">
            <a:spLocks/>
          </p:cNvSpPr>
          <p:nvPr/>
        </p:nvSpPr>
        <p:spPr bwMode="auto">
          <a:xfrm>
            <a:off x="838201" y="1478275"/>
            <a:ext cx="7696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itchFamily="2" charset="2"/>
              <a:buChar char="Ú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rtl="1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Clr>
                <a:srgbClr val="00B050"/>
              </a:buClr>
              <a:buSzPct val="110000"/>
              <a:buFont typeface="Wingdings" panose="05000000000000000000" pitchFamily="2" charset="2"/>
              <a:buChar char="L"/>
              <a:defRPr/>
            </a:pPr>
            <a:r>
              <a:rPr lang="fa-IR" sz="2800" b="1" dirty="0" smtClean="0">
                <a:cs typeface="2  Mitra" pitchFamily="2" charset="-78"/>
              </a:rPr>
              <a:t> </a:t>
            </a:r>
            <a:r>
              <a:rPr lang="fa-IR" sz="2400" b="1" dirty="0" smtClean="0">
                <a:cs typeface="2  Mitra" pitchFamily="2" charset="-78"/>
              </a:rPr>
              <a:t>در دوران دبستان </a:t>
            </a:r>
            <a:r>
              <a:rPr lang="fa-IR" sz="2400" b="1" dirty="0" smtClean="0">
                <a:solidFill>
                  <a:srgbClr val="0066FF"/>
                </a:solidFill>
                <a:cs typeface="2  Mitra" pitchFamily="2" charset="-78"/>
              </a:rPr>
              <a:t>صدمات وارده به سر و صورت </a:t>
            </a:r>
            <a:r>
              <a:rPr lang="fa-IR" sz="2400" b="1" dirty="0" smtClean="0">
                <a:cs typeface="2  Mitra" pitchFamily="2" charset="-78"/>
              </a:rPr>
              <a:t>کودکان دیده می شود.</a:t>
            </a:r>
          </a:p>
          <a:p>
            <a:pPr algn="just">
              <a:lnSpc>
                <a:spcPct val="150000"/>
              </a:lnSpc>
              <a:buClr>
                <a:srgbClr val="00B050"/>
              </a:buClr>
              <a:buSzPct val="110000"/>
              <a:buFont typeface="Wingdings" panose="05000000000000000000" pitchFamily="2" charset="2"/>
              <a:buChar char="L"/>
              <a:defRPr/>
            </a:pPr>
            <a:r>
              <a:rPr lang="fa-IR" sz="2400" b="1" dirty="0" smtClean="0">
                <a:solidFill>
                  <a:srgbClr val="FF00FF"/>
                </a:solidFill>
                <a:cs typeface="2  Mitra" pitchFamily="2" charset="-78"/>
              </a:rPr>
              <a:t> عوامل ایجاد آن: </a:t>
            </a:r>
            <a:r>
              <a:rPr lang="fa-IR" sz="2400" b="1" dirty="0" smtClean="0">
                <a:cs typeface="2  Mitra" pitchFamily="2" charset="-78"/>
              </a:rPr>
              <a:t>زمین خوردن – ورزش - ضربه به دندان ها - حین بازی.</a:t>
            </a:r>
          </a:p>
          <a:p>
            <a:pPr algn="just">
              <a:lnSpc>
                <a:spcPct val="150000"/>
              </a:lnSpc>
              <a:buClr>
                <a:srgbClr val="00B050"/>
              </a:buClr>
              <a:buSzPct val="110000"/>
              <a:buFont typeface="Wingdings" panose="05000000000000000000" pitchFamily="2" charset="2"/>
              <a:buChar char="L"/>
              <a:defRPr/>
            </a:pPr>
            <a:r>
              <a:rPr lang="fa-IR" sz="2400" b="1" dirty="0" smtClean="0">
                <a:cs typeface="2  Mitra" pitchFamily="2" charset="-78"/>
              </a:rPr>
              <a:t> می تواند آسیب با شدت متفاوت (از یک تَرَک ساده مینایی تا شکستگی استخوان فک) ایجاد کند. </a:t>
            </a:r>
            <a:endParaRPr lang="fa-IR" sz="2400" b="1" dirty="0">
              <a:cs typeface="2  Mitra" pitchFamily="2" charset="-78"/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990600" y="381000"/>
            <a:ext cx="6588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4000" b="1" dirty="0" smtClean="0">
                <a:solidFill>
                  <a:srgbClr val="FF0000"/>
                </a:solidFill>
                <a:cs typeface="2  Titr" pitchFamily="2" charset="-78"/>
              </a:rPr>
              <a:t>آسیب دیدگی و شکستگی دندان ها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5006975"/>
            <a:ext cx="2574471" cy="180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94584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1"/>
          <p:cNvSpPr txBox="1">
            <a:spLocks/>
          </p:cNvSpPr>
          <p:nvPr/>
        </p:nvSpPr>
        <p:spPr bwMode="auto">
          <a:xfrm>
            <a:off x="2133599" y="1515529"/>
            <a:ext cx="6400801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itchFamily="2" charset="2"/>
              <a:buChar char="Ú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rtl="1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Clr>
                <a:srgbClr val="00B050"/>
              </a:buClr>
              <a:buSzPct val="110000"/>
              <a:buNone/>
              <a:defRPr/>
            </a:pPr>
            <a:r>
              <a:rPr lang="fa-IR" sz="2400" b="1" dirty="0" smtClean="0">
                <a:solidFill>
                  <a:srgbClr val="FF00FF"/>
                </a:solidFill>
                <a:cs typeface="2  Mitra" pitchFamily="2" charset="-78"/>
              </a:rPr>
              <a:t>1- هنگام مواجه با کودک آسیب دیده :</a:t>
            </a:r>
            <a:endParaRPr lang="fa-IR" sz="2400" b="1" dirty="0">
              <a:solidFill>
                <a:srgbClr val="FF00FF"/>
              </a:solidFill>
              <a:cs typeface="2  Mitra" pitchFamily="2" charset="-78"/>
            </a:endParaRPr>
          </a:p>
          <a:p>
            <a:pPr algn="just">
              <a:lnSpc>
                <a:spcPct val="150000"/>
              </a:lnSpc>
              <a:buClr>
                <a:srgbClr val="00B050"/>
              </a:buClr>
              <a:buSzPct val="110000"/>
              <a:buFont typeface="Wingdings" panose="05000000000000000000" pitchFamily="2" charset="2"/>
              <a:buChar char="L"/>
              <a:defRPr/>
            </a:pPr>
            <a:r>
              <a:rPr lang="fa-IR" sz="2400" b="1" dirty="0" smtClean="0">
                <a:cs typeface="2  Mitra" pitchFamily="2" charset="-78"/>
              </a:rPr>
              <a:t> حفظ خونسردی.</a:t>
            </a:r>
          </a:p>
          <a:p>
            <a:pPr algn="just">
              <a:lnSpc>
                <a:spcPct val="150000"/>
              </a:lnSpc>
              <a:buClr>
                <a:srgbClr val="00B050"/>
              </a:buClr>
              <a:buSzPct val="110000"/>
              <a:buFont typeface="Wingdings" panose="05000000000000000000" pitchFamily="2" charset="2"/>
              <a:buChar char="L"/>
              <a:defRPr/>
            </a:pPr>
            <a:r>
              <a:rPr lang="fa-IR" sz="2400" b="1" dirty="0" smtClean="0">
                <a:cs typeface="2  Mitra" pitchFamily="2" charset="-78"/>
              </a:rPr>
              <a:t> شرح حادثه ( کی، کجا و چگونه).</a:t>
            </a:r>
          </a:p>
          <a:p>
            <a:pPr algn="just">
              <a:lnSpc>
                <a:spcPct val="150000"/>
              </a:lnSpc>
              <a:buClr>
                <a:srgbClr val="00B050"/>
              </a:buClr>
              <a:buSzPct val="110000"/>
              <a:buFont typeface="Wingdings" panose="05000000000000000000" pitchFamily="2" charset="2"/>
              <a:buChar char="L"/>
              <a:defRPr/>
            </a:pPr>
            <a:r>
              <a:rPr lang="fa-IR" sz="2400" b="1" dirty="0" smtClean="0">
                <a:cs typeface="2  Mitra" pitchFamily="2" charset="-78"/>
              </a:rPr>
              <a:t> به سرعت تماس با والدین.</a:t>
            </a:r>
          </a:p>
          <a:p>
            <a:pPr algn="just">
              <a:lnSpc>
                <a:spcPct val="150000"/>
              </a:lnSpc>
              <a:buClr>
                <a:srgbClr val="00B050"/>
              </a:buClr>
              <a:buSzPct val="110000"/>
              <a:buFont typeface="Wingdings" panose="05000000000000000000" pitchFamily="2" charset="2"/>
              <a:buChar char="L"/>
              <a:defRPr/>
            </a:pPr>
            <a:r>
              <a:rPr lang="fa-IR" sz="2400" b="1" dirty="0" smtClean="0">
                <a:cs typeface="2  Mitra" pitchFamily="2" charset="-78"/>
              </a:rPr>
              <a:t> ارجاع کودک به صورت </a:t>
            </a:r>
            <a:r>
              <a:rPr lang="fa-IR" sz="2400" b="1" dirty="0" smtClean="0">
                <a:solidFill>
                  <a:srgbClr val="3366FF"/>
                </a:solidFill>
                <a:cs typeface="2  Mitra" pitchFamily="2" charset="-78"/>
              </a:rPr>
              <a:t>اورژانسی </a:t>
            </a:r>
            <a:r>
              <a:rPr lang="fa-IR" sz="2400" b="1" dirty="0" smtClean="0">
                <a:cs typeface="2  Mitra" pitchFamily="2" charset="-78"/>
              </a:rPr>
              <a:t>به دندانپزشک.</a:t>
            </a:r>
            <a:endParaRPr lang="fa-IR" sz="2400" b="1" dirty="0">
              <a:cs typeface="2  Mitra" pitchFamily="2" charset="-78"/>
            </a:endParaRPr>
          </a:p>
          <a:p>
            <a:pPr marL="0" indent="0" algn="just">
              <a:lnSpc>
                <a:spcPct val="150000"/>
              </a:lnSpc>
              <a:buClr>
                <a:srgbClr val="00B050"/>
              </a:buClr>
              <a:buSzPct val="110000"/>
              <a:buNone/>
              <a:defRPr/>
            </a:pPr>
            <a:endParaRPr lang="fa-IR" sz="2800" b="1" dirty="0">
              <a:cs typeface="2  Mitra" pitchFamily="2" charset="-78"/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990600" y="381000"/>
            <a:ext cx="6588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4000" b="1" dirty="0" smtClean="0">
                <a:solidFill>
                  <a:srgbClr val="FF0000"/>
                </a:solidFill>
                <a:cs typeface="2  Titr" pitchFamily="2" charset="-78"/>
              </a:rPr>
              <a:t>آسیب دیدگی و شکستگی دندان ها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  <p:pic>
        <p:nvPicPr>
          <p:cNvPr id="4" name="Picture 4" descr="ambulan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1400175"/>
            <a:ext cx="2133599" cy="2638425"/>
          </a:xfrm>
          <a:prstGeom prst="rect">
            <a:avLst/>
          </a:prstGeom>
          <a:ln w="9525">
            <a:solidFill>
              <a:srgbClr val="CC00FF"/>
            </a:solidFill>
            <a:miter lim="800000"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7211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1"/>
          <p:cNvSpPr txBox="1">
            <a:spLocks/>
          </p:cNvSpPr>
          <p:nvPr/>
        </p:nvSpPr>
        <p:spPr bwMode="auto">
          <a:xfrm>
            <a:off x="838201" y="1195034"/>
            <a:ext cx="76962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itchFamily="2" charset="2"/>
              <a:buChar char="Ú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rtl="1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Clr>
                <a:srgbClr val="00B050"/>
              </a:buClr>
              <a:buSzPct val="110000"/>
              <a:buNone/>
              <a:defRPr/>
            </a:pPr>
            <a:r>
              <a:rPr lang="fa-IR" b="1" dirty="0" smtClean="0">
                <a:solidFill>
                  <a:srgbClr val="FF00FF"/>
                </a:solidFill>
                <a:cs typeface="2  Mitra" pitchFamily="2" charset="-78"/>
              </a:rPr>
              <a:t>2- </a:t>
            </a:r>
            <a:r>
              <a:rPr lang="fa-IR" sz="2400" b="1" dirty="0" smtClean="0">
                <a:solidFill>
                  <a:srgbClr val="FF00FF"/>
                </a:solidFill>
                <a:cs typeface="2  Mitra" pitchFamily="2" charset="-78"/>
              </a:rPr>
              <a:t>آسیب به دندان شیری:</a:t>
            </a:r>
            <a:endParaRPr lang="fa-IR" sz="2400" b="1" dirty="0">
              <a:solidFill>
                <a:srgbClr val="FF00FF"/>
              </a:solidFill>
              <a:cs typeface="2  Mitra" pitchFamily="2" charset="-78"/>
            </a:endParaRPr>
          </a:p>
          <a:p>
            <a:pPr marL="0" indent="0" algn="just">
              <a:lnSpc>
                <a:spcPct val="150000"/>
              </a:lnSpc>
              <a:buClr>
                <a:srgbClr val="00B050"/>
              </a:buClr>
              <a:buSzPct val="110000"/>
              <a:buNone/>
              <a:defRPr/>
            </a:pPr>
            <a:r>
              <a:rPr lang="fa-IR" sz="2400" b="1" dirty="0" smtClean="0">
                <a:cs typeface="2  Mitra" pitchFamily="2" charset="-78"/>
              </a:rPr>
              <a:t>در صورت مشاهده دندان لق شده، اگر جراحتی در اطراف دندان باشد: </a:t>
            </a:r>
            <a:endParaRPr lang="fa-IR" sz="2400" b="1" dirty="0">
              <a:cs typeface="2  Mitra" pitchFamily="2" charset="-78"/>
            </a:endParaRPr>
          </a:p>
          <a:p>
            <a:pPr algn="just">
              <a:lnSpc>
                <a:spcPct val="150000"/>
              </a:lnSpc>
              <a:buClr>
                <a:srgbClr val="00B050"/>
              </a:buClr>
              <a:buSzPct val="110000"/>
              <a:buFont typeface="Wingdings" panose="05000000000000000000" pitchFamily="2" charset="2"/>
              <a:buChar char="L"/>
              <a:defRPr/>
            </a:pPr>
            <a:r>
              <a:rPr lang="fa-IR" sz="2400" b="1" dirty="0">
                <a:cs typeface="2  Mitra" pitchFamily="2" charset="-78"/>
              </a:rPr>
              <a:t> </a:t>
            </a:r>
            <a:r>
              <a:rPr lang="fa-IR" sz="2400" b="1" dirty="0" smtClean="0">
                <a:cs typeface="2  Mitra" pitchFamily="2" charset="-78"/>
              </a:rPr>
              <a:t>شتشوی محل با آب</a:t>
            </a:r>
          </a:p>
          <a:p>
            <a:pPr algn="just">
              <a:lnSpc>
                <a:spcPct val="150000"/>
              </a:lnSpc>
              <a:buClr>
                <a:srgbClr val="00B050"/>
              </a:buClr>
              <a:buSzPct val="110000"/>
              <a:buFont typeface="Wingdings" panose="05000000000000000000" pitchFamily="2" charset="2"/>
              <a:buChar char="L"/>
              <a:defRPr/>
            </a:pPr>
            <a:r>
              <a:rPr lang="fa-IR" sz="2400" b="1" dirty="0" smtClean="0">
                <a:cs typeface="2  Mitra" pitchFamily="2" charset="-78"/>
              </a:rPr>
              <a:t>جهت توقف خونریزی گاز تمیزی به</a:t>
            </a:r>
          </a:p>
          <a:p>
            <a:pPr marL="0" indent="0" algn="just">
              <a:lnSpc>
                <a:spcPct val="150000"/>
              </a:lnSpc>
              <a:buClr>
                <a:srgbClr val="00B050"/>
              </a:buClr>
              <a:buSzPct val="110000"/>
              <a:buNone/>
              <a:defRPr/>
            </a:pPr>
            <a:r>
              <a:rPr lang="fa-IR" sz="2400" b="1" dirty="0" smtClean="0">
                <a:cs typeface="2  Mitra" pitchFamily="2" charset="-78"/>
              </a:rPr>
              <a:t> مدت 5 دقیقه روی ناحیه آسیب دیده با فشار نگه دارید.  </a:t>
            </a:r>
          </a:p>
          <a:p>
            <a:pPr algn="just">
              <a:lnSpc>
                <a:spcPct val="150000"/>
              </a:lnSpc>
              <a:buClr>
                <a:srgbClr val="00B050"/>
              </a:buClr>
              <a:buSzPct val="110000"/>
              <a:buFont typeface="Wingdings" panose="05000000000000000000" pitchFamily="2" charset="2"/>
              <a:buChar char="L"/>
              <a:defRPr/>
            </a:pPr>
            <a:r>
              <a:rPr lang="fa-IR" sz="2400" b="1" dirty="0" smtClean="0">
                <a:cs typeface="2  Mitra" pitchFamily="2" charset="-78"/>
              </a:rPr>
              <a:t>جهت بررسی </a:t>
            </a:r>
            <a:r>
              <a:rPr lang="fa-IR" sz="2400" b="1" dirty="0" smtClean="0">
                <a:solidFill>
                  <a:srgbClr val="FF0000"/>
                </a:solidFill>
                <a:cs typeface="2  Mitra" pitchFamily="2" charset="-78"/>
              </a:rPr>
              <a:t>ارجاع به دندانپزشک</a:t>
            </a:r>
            <a:endParaRPr lang="fa-IR" sz="2400" b="1" dirty="0">
              <a:solidFill>
                <a:srgbClr val="FF0000"/>
              </a:solidFill>
              <a:cs typeface="2  Mitra" pitchFamily="2" charset="-78"/>
            </a:endParaRPr>
          </a:p>
          <a:p>
            <a:pPr marL="0" indent="0" algn="just">
              <a:lnSpc>
                <a:spcPct val="150000"/>
              </a:lnSpc>
              <a:buClr>
                <a:srgbClr val="00B050"/>
              </a:buClr>
              <a:buSzPct val="110000"/>
              <a:buNone/>
              <a:defRPr/>
            </a:pPr>
            <a:endParaRPr lang="fa-IR" sz="2800" b="1" dirty="0">
              <a:cs typeface="2  Mitra" pitchFamily="2" charset="-78"/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990600" y="381000"/>
            <a:ext cx="6588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4000" b="1" dirty="0" smtClean="0">
                <a:solidFill>
                  <a:srgbClr val="FF0000"/>
                </a:solidFill>
                <a:cs typeface="2  Titr" pitchFamily="2" charset="-78"/>
              </a:rPr>
              <a:t>آسیب دیدگی و شکستگی دندان ها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1" y="5105400"/>
            <a:ext cx="2514600" cy="1525234"/>
          </a:xfrm>
          <a:prstGeom prst="rect">
            <a:avLst/>
          </a:prstGeom>
          <a:ln w="88900" cap="sq" cmpd="thickThin">
            <a:solidFill>
              <a:srgbClr val="0066FF"/>
            </a:solidFill>
            <a:prstDash val="solid"/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1609676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1"/>
          <p:cNvSpPr txBox="1">
            <a:spLocks/>
          </p:cNvSpPr>
          <p:nvPr/>
        </p:nvSpPr>
        <p:spPr bwMode="auto">
          <a:xfrm>
            <a:off x="838201" y="1212275"/>
            <a:ext cx="76962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itchFamily="2" charset="2"/>
              <a:buChar char="Ú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rtl="1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Clr>
                <a:srgbClr val="00B050"/>
              </a:buClr>
              <a:buSzPct val="110000"/>
              <a:buNone/>
              <a:defRPr/>
            </a:pPr>
            <a:r>
              <a:rPr lang="fa-IR" b="1" dirty="0" smtClean="0">
                <a:solidFill>
                  <a:srgbClr val="FF00FF"/>
                </a:solidFill>
                <a:cs typeface="2  Mitra" pitchFamily="2" charset="-78"/>
              </a:rPr>
              <a:t>3</a:t>
            </a:r>
            <a:r>
              <a:rPr lang="fa-IR" sz="2000" b="1" dirty="0" smtClean="0">
                <a:solidFill>
                  <a:srgbClr val="FF00FF"/>
                </a:solidFill>
                <a:cs typeface="2  Mitra" pitchFamily="2" charset="-78"/>
              </a:rPr>
              <a:t>- آسیب به دندان دائمی:</a:t>
            </a:r>
            <a:endParaRPr lang="fa-IR" sz="2000" b="1" dirty="0">
              <a:solidFill>
                <a:srgbClr val="FF00FF"/>
              </a:solidFill>
              <a:cs typeface="2  Mitra" pitchFamily="2" charset="-78"/>
            </a:endParaRPr>
          </a:p>
          <a:p>
            <a:pPr algn="just">
              <a:lnSpc>
                <a:spcPct val="150000"/>
              </a:lnSpc>
              <a:buClr>
                <a:srgbClr val="00B050"/>
              </a:buClr>
              <a:buSzPct val="110000"/>
              <a:buFont typeface="Wingdings" panose="05000000000000000000" pitchFamily="2" charset="2"/>
              <a:buChar char="L"/>
              <a:defRPr/>
            </a:pPr>
            <a:r>
              <a:rPr lang="fa-IR" sz="2000" b="1" dirty="0" smtClean="0">
                <a:cs typeface="2  Mitra" pitchFamily="2" charset="-78"/>
              </a:rPr>
              <a:t> اگر قسمتی از تاج دندان شکسته، </a:t>
            </a:r>
          </a:p>
          <a:p>
            <a:pPr marL="0" indent="0" algn="just">
              <a:lnSpc>
                <a:spcPct val="150000"/>
              </a:lnSpc>
              <a:buClr>
                <a:srgbClr val="00B050"/>
              </a:buClr>
              <a:buSzPct val="110000"/>
              <a:buNone/>
              <a:defRPr/>
            </a:pPr>
            <a:r>
              <a:rPr lang="fa-IR" sz="2000" b="1" dirty="0" smtClean="0">
                <a:cs typeface="2  Mitra" pitchFamily="2" charset="-78"/>
              </a:rPr>
              <a:t>     به همراه کودک ارجاع به دندانپزشک.</a:t>
            </a:r>
            <a:endParaRPr lang="fa-IR" sz="2000" b="1" dirty="0">
              <a:cs typeface="2  Mitra" pitchFamily="2" charset="-78"/>
            </a:endParaRPr>
          </a:p>
          <a:p>
            <a:pPr algn="just">
              <a:lnSpc>
                <a:spcPct val="150000"/>
              </a:lnSpc>
              <a:buClr>
                <a:srgbClr val="00B050"/>
              </a:buClr>
              <a:buSzPct val="110000"/>
              <a:buFont typeface="Wingdings" panose="05000000000000000000" pitchFamily="2" charset="2"/>
              <a:buChar char="L"/>
              <a:defRPr/>
            </a:pPr>
            <a:r>
              <a:rPr lang="fa-IR" sz="2000" b="1" dirty="0">
                <a:cs typeface="2  Mitra" pitchFamily="2" charset="-78"/>
              </a:rPr>
              <a:t> </a:t>
            </a:r>
            <a:r>
              <a:rPr lang="fa-IR" sz="2000" b="1" dirty="0" smtClean="0">
                <a:cs typeface="2  Mitra" pitchFamily="2" charset="-78"/>
              </a:rPr>
              <a:t>دندانپزشک معمولا با مواد ترمیمی همرنگ، دندان را بازسازی می کند.</a:t>
            </a:r>
          </a:p>
          <a:p>
            <a:pPr algn="just">
              <a:lnSpc>
                <a:spcPct val="150000"/>
              </a:lnSpc>
              <a:buClr>
                <a:srgbClr val="00B050"/>
              </a:buClr>
              <a:buSzPct val="110000"/>
              <a:buFont typeface="Wingdings" panose="05000000000000000000" pitchFamily="2" charset="2"/>
              <a:buChar char="L"/>
              <a:defRPr/>
            </a:pPr>
            <a:endParaRPr lang="fa-IR" sz="2000" b="1" dirty="0">
              <a:cs typeface="2  Mitra" pitchFamily="2" charset="-78"/>
            </a:endParaRPr>
          </a:p>
          <a:p>
            <a:pPr algn="just">
              <a:lnSpc>
                <a:spcPct val="150000"/>
              </a:lnSpc>
              <a:buClr>
                <a:srgbClr val="00B050"/>
              </a:buClr>
              <a:buSzPct val="110000"/>
              <a:buFont typeface="Wingdings" panose="05000000000000000000" pitchFamily="2" charset="2"/>
              <a:buChar char="L"/>
              <a:defRPr/>
            </a:pPr>
            <a:r>
              <a:rPr lang="fa-IR" sz="2000" b="1" dirty="0" smtClean="0">
                <a:solidFill>
                  <a:srgbClr val="FF0000"/>
                </a:solidFill>
                <a:cs typeface="2  Mitra" pitchFamily="2" charset="-78"/>
              </a:rPr>
              <a:t> نکته: </a:t>
            </a:r>
            <a:r>
              <a:rPr lang="fa-IR" sz="2000" b="1" dirty="0" smtClean="0">
                <a:cs typeface="2  Mitra" pitchFamily="2" charset="-78"/>
              </a:rPr>
              <a:t>تکه دندان شکسته باید در محیط مرطوب نگه داشته شود.</a:t>
            </a:r>
            <a:endParaRPr lang="fa-IR" sz="2000" b="1" dirty="0">
              <a:cs typeface="2  Mitra" pitchFamily="2" charset="-78"/>
            </a:endParaRPr>
          </a:p>
          <a:p>
            <a:pPr marL="0" indent="0" algn="just">
              <a:lnSpc>
                <a:spcPct val="150000"/>
              </a:lnSpc>
              <a:buClr>
                <a:srgbClr val="00B050"/>
              </a:buClr>
              <a:buSzPct val="110000"/>
              <a:buNone/>
              <a:defRPr/>
            </a:pPr>
            <a:endParaRPr lang="fa-IR" sz="2800" b="1" dirty="0">
              <a:cs typeface="2  Mitra" pitchFamily="2" charset="-78"/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990600" y="381000"/>
            <a:ext cx="6588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4000" b="1" dirty="0" smtClean="0">
                <a:solidFill>
                  <a:srgbClr val="FF0000"/>
                </a:solidFill>
                <a:cs typeface="2  Titr" pitchFamily="2" charset="-78"/>
              </a:rPr>
              <a:t>آسیب دیدگی و شکستگی دندان ها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5105400"/>
            <a:ext cx="2971800" cy="1447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8929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1"/>
          <p:cNvSpPr txBox="1">
            <a:spLocks/>
          </p:cNvSpPr>
          <p:nvPr/>
        </p:nvSpPr>
        <p:spPr bwMode="auto">
          <a:xfrm>
            <a:off x="838201" y="1228900"/>
            <a:ext cx="76962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itchFamily="2" charset="2"/>
              <a:buChar char="Ú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rtl="1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Clr>
                <a:srgbClr val="00B050"/>
              </a:buClr>
              <a:buSzPct val="110000"/>
              <a:buNone/>
              <a:defRPr/>
            </a:pPr>
            <a:r>
              <a:rPr lang="fa-IR" sz="2800" b="1" dirty="0" smtClean="0">
                <a:solidFill>
                  <a:srgbClr val="FF00FF"/>
                </a:solidFill>
                <a:cs typeface="2  Mitra" pitchFamily="2" charset="-78"/>
              </a:rPr>
              <a:t>ال</a:t>
            </a:r>
            <a:r>
              <a:rPr lang="fa-IR" sz="2000" b="1" dirty="0" smtClean="0">
                <a:solidFill>
                  <a:srgbClr val="FF00FF"/>
                </a:solidFill>
                <a:cs typeface="2  Mitra" pitchFamily="2" charset="-78"/>
              </a:rPr>
              <a:t>ف - دندان دائمی:</a:t>
            </a:r>
            <a:endParaRPr lang="fa-IR" sz="2000" b="1" dirty="0">
              <a:solidFill>
                <a:srgbClr val="FF00FF"/>
              </a:solidFill>
              <a:cs typeface="2  Mitra" pitchFamily="2" charset="-78"/>
            </a:endParaRPr>
          </a:p>
          <a:p>
            <a:pPr algn="just">
              <a:lnSpc>
                <a:spcPct val="150000"/>
              </a:lnSpc>
              <a:buClr>
                <a:srgbClr val="00B050"/>
              </a:buClr>
              <a:buSzPct val="110000"/>
              <a:buFont typeface="Wingdings" panose="05000000000000000000" pitchFamily="2" charset="2"/>
              <a:buChar char="L"/>
              <a:defRPr/>
            </a:pPr>
            <a:r>
              <a:rPr lang="fa-IR" sz="2000" b="1" dirty="0" smtClean="0">
                <a:cs typeface="2  Mitra" pitchFamily="2" charset="-78"/>
              </a:rPr>
              <a:t> دندان از قسمت </a:t>
            </a:r>
            <a:r>
              <a:rPr lang="fa-IR" sz="2000" b="1" dirty="0" smtClean="0">
                <a:solidFill>
                  <a:srgbClr val="FF0000"/>
                </a:solidFill>
                <a:cs typeface="2  Mitra" pitchFamily="2" charset="-78"/>
              </a:rPr>
              <a:t>تاج</a:t>
            </a:r>
            <a:r>
              <a:rPr lang="fa-IR" sz="2000" b="1" dirty="0" smtClean="0">
                <a:cs typeface="2  Mitra" pitchFamily="2" charset="-78"/>
              </a:rPr>
              <a:t> نگه داشته شده و زیر جریان ملایم</a:t>
            </a:r>
            <a:r>
              <a:rPr lang="fa-IR" sz="2000" b="1" dirty="0" smtClean="0">
                <a:solidFill>
                  <a:srgbClr val="0070C0"/>
                </a:solidFill>
                <a:cs typeface="2  Mitra" pitchFamily="2" charset="-78"/>
              </a:rPr>
              <a:t> </a:t>
            </a:r>
            <a:r>
              <a:rPr lang="fa-IR" sz="2000" b="1" dirty="0">
                <a:solidFill>
                  <a:srgbClr val="0070C0"/>
                </a:solidFill>
                <a:cs typeface="2  Mitra" pitchFamily="2" charset="-78"/>
              </a:rPr>
              <a:t>آب </a:t>
            </a:r>
            <a:r>
              <a:rPr lang="fa-IR" sz="2000" b="1" dirty="0">
                <a:cs typeface="2  Mitra" pitchFamily="2" charset="-78"/>
              </a:rPr>
              <a:t>يا </a:t>
            </a:r>
            <a:r>
              <a:rPr lang="fa-IR" sz="2000" b="1" dirty="0">
                <a:solidFill>
                  <a:srgbClr val="0070C0"/>
                </a:solidFill>
                <a:cs typeface="2  Mitra" pitchFamily="2" charset="-78"/>
              </a:rPr>
              <a:t>آب جوشيده </a:t>
            </a:r>
            <a:r>
              <a:rPr lang="fa-IR" sz="2000" b="1" dirty="0" smtClean="0">
                <a:solidFill>
                  <a:srgbClr val="0070C0"/>
                </a:solidFill>
                <a:cs typeface="2  Mitra" pitchFamily="2" charset="-78"/>
              </a:rPr>
              <a:t>سرد شده </a:t>
            </a:r>
            <a:r>
              <a:rPr lang="fa-IR" sz="2000" b="1" dirty="0" smtClean="0">
                <a:cs typeface="2  Mitra" pitchFamily="2" charset="-78"/>
              </a:rPr>
              <a:t>گرفته شود.</a:t>
            </a:r>
          </a:p>
          <a:p>
            <a:pPr algn="just">
              <a:lnSpc>
                <a:spcPct val="150000"/>
              </a:lnSpc>
              <a:buClr>
                <a:srgbClr val="00B050"/>
              </a:buClr>
              <a:buSzPct val="110000"/>
              <a:buFont typeface="Wingdings" panose="05000000000000000000" pitchFamily="2" charset="2"/>
              <a:buChar char="L"/>
              <a:defRPr/>
            </a:pPr>
            <a:r>
              <a:rPr lang="fa-IR" sz="2000" b="1" dirty="0" smtClean="0">
                <a:cs typeface="2  Mitra" pitchFamily="2" charset="-78"/>
              </a:rPr>
              <a:t> </a:t>
            </a:r>
            <a:r>
              <a:rPr lang="fa-IR" sz="2000" b="1" dirty="0">
                <a:cs typeface="2  Mitra" pitchFamily="2" charset="-78"/>
              </a:rPr>
              <a:t>به هيچ </a:t>
            </a:r>
            <a:r>
              <a:rPr lang="fa-IR" sz="2000" b="1" dirty="0" smtClean="0">
                <a:cs typeface="2  Mitra" pitchFamily="2" charset="-78"/>
              </a:rPr>
              <a:t>عنوان دندان به خصوص </a:t>
            </a:r>
            <a:r>
              <a:rPr lang="fa-IR" sz="2000" b="1" dirty="0" smtClean="0">
                <a:solidFill>
                  <a:srgbClr val="FF0000"/>
                </a:solidFill>
                <a:cs typeface="2  Mitra" pitchFamily="2" charset="-78"/>
              </a:rPr>
              <a:t>ریشه</a:t>
            </a:r>
            <a:r>
              <a:rPr lang="fa-IR" sz="2000" b="1" dirty="0" smtClean="0">
                <a:cs typeface="2  Mitra" pitchFamily="2" charset="-78"/>
              </a:rPr>
              <a:t> </a:t>
            </a:r>
            <a:r>
              <a:rPr lang="fa-IR" sz="2000" b="1" dirty="0">
                <a:cs typeface="2  Mitra" pitchFamily="2" charset="-78"/>
              </a:rPr>
              <a:t>با </a:t>
            </a:r>
            <a:r>
              <a:rPr lang="fa-IR" sz="2000" b="1" dirty="0">
                <a:solidFill>
                  <a:srgbClr val="00B050"/>
                </a:solidFill>
                <a:cs typeface="2  Mitra" pitchFamily="2" charset="-78"/>
              </a:rPr>
              <a:t>پارچه يا دست پاك نشود. </a:t>
            </a:r>
          </a:p>
          <a:p>
            <a:pPr algn="just">
              <a:lnSpc>
                <a:spcPct val="150000"/>
              </a:lnSpc>
              <a:buClr>
                <a:srgbClr val="00B050"/>
              </a:buClr>
              <a:buSzPct val="110000"/>
              <a:buFont typeface="Wingdings" panose="05000000000000000000" pitchFamily="2" charset="2"/>
              <a:buChar char="L"/>
              <a:defRPr/>
            </a:pPr>
            <a:r>
              <a:rPr lang="fa-IR" sz="2000" b="1" dirty="0">
                <a:cs typeface="2  Mitra" pitchFamily="2" charset="-78"/>
              </a:rPr>
              <a:t> سپس در يك محيط مرطوب </a:t>
            </a:r>
            <a:r>
              <a:rPr lang="fa-IR" sz="2000" b="1" dirty="0" smtClean="0">
                <a:cs typeface="2  Mitra" pitchFamily="2" charset="-78"/>
              </a:rPr>
              <a:t>مانند: سرم شستشو – شير </a:t>
            </a:r>
            <a:r>
              <a:rPr lang="fa-IR" sz="2000" b="1" dirty="0">
                <a:cs typeface="2  Mitra" pitchFamily="2" charset="-78"/>
              </a:rPr>
              <a:t>-</a:t>
            </a:r>
            <a:r>
              <a:rPr lang="fa-IR" sz="2000" b="1" dirty="0" smtClean="0">
                <a:cs typeface="2  Mitra" pitchFamily="2" charset="-78"/>
              </a:rPr>
              <a:t> آب </a:t>
            </a:r>
            <a:r>
              <a:rPr lang="fa-IR" sz="2000" b="1" dirty="0">
                <a:cs typeface="2  Mitra" pitchFamily="2" charset="-78"/>
              </a:rPr>
              <a:t>جوشيده </a:t>
            </a:r>
            <a:r>
              <a:rPr lang="fa-IR" sz="2000" b="1" dirty="0" smtClean="0">
                <a:cs typeface="2  Mitra" pitchFamily="2" charset="-78"/>
              </a:rPr>
              <a:t>سرد شده – يا زير زبان (بزاق) كودك قرار دهيد و بلافاصله(حداكثر </a:t>
            </a:r>
            <a:r>
              <a:rPr lang="fa-IR" sz="2000" b="1" dirty="0">
                <a:cs typeface="2  Mitra" pitchFamily="2" charset="-78"/>
              </a:rPr>
              <a:t>زمان </a:t>
            </a:r>
            <a:r>
              <a:rPr lang="fa-IR" sz="2000" b="1" dirty="0" smtClean="0">
                <a:cs typeface="2  Mitra" pitchFamily="2" charset="-78"/>
              </a:rPr>
              <a:t>ممکن) </a:t>
            </a:r>
            <a:r>
              <a:rPr lang="fa-IR" sz="2000" b="1" dirty="0">
                <a:cs typeface="2  Mitra" pitchFamily="2" charset="-78"/>
              </a:rPr>
              <a:t>به </a:t>
            </a:r>
            <a:r>
              <a:rPr lang="fa-IR" sz="2000" b="1" dirty="0" smtClean="0">
                <a:cs typeface="2  Mitra" pitchFamily="2" charset="-78"/>
              </a:rPr>
              <a:t>دندانپزشک ارجاع گردد. </a:t>
            </a:r>
            <a:endParaRPr lang="fa-IR" sz="2000" b="1" dirty="0">
              <a:cs typeface="2  Mitra" pitchFamily="2" charset="-78"/>
            </a:endParaRPr>
          </a:p>
          <a:p>
            <a:pPr marL="0" indent="0" algn="just">
              <a:lnSpc>
                <a:spcPct val="150000"/>
              </a:lnSpc>
              <a:buClr>
                <a:srgbClr val="00B050"/>
              </a:buClr>
              <a:buSzPct val="110000"/>
              <a:buNone/>
              <a:defRPr/>
            </a:pPr>
            <a:endParaRPr lang="fa-IR" sz="2600" b="1" dirty="0">
              <a:cs typeface="2  Mitra" pitchFamily="2" charset="-78"/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1828800" y="381000"/>
            <a:ext cx="5328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4000" b="1" dirty="0" smtClean="0">
                <a:solidFill>
                  <a:srgbClr val="FF0000"/>
                </a:solidFill>
                <a:cs typeface="2  Titr" pitchFamily="2" charset="-78"/>
              </a:rPr>
              <a:t>بیرون افتادن دندان از دهان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90336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346205"/>
            <a:ext cx="8077200" cy="4978395"/>
          </a:xfrm>
        </p:spPr>
        <p:txBody>
          <a:bodyPr>
            <a:noAutofit/>
          </a:bodyPr>
          <a:lstStyle/>
          <a:p>
            <a:pPr marL="0" algn="just" rtl="1" eaLnBrk="1" hangingPunct="1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r>
              <a:rPr lang="fa-IR" altLang="en-US" sz="2000" b="1" dirty="0" smtClean="0">
                <a:solidFill>
                  <a:srgbClr val="00B0F0"/>
                </a:solidFill>
                <a:cs typeface="2  Mitra" panose="00000400000000000000" pitchFamily="2" charset="-78"/>
              </a:rPr>
              <a:t>پلاک میکروبی: </a:t>
            </a:r>
            <a:r>
              <a:rPr lang="fa-IR" altLang="en-US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یک لایه بی رنگ، چسبنده از </a:t>
            </a:r>
            <a:r>
              <a:rPr lang="fa-IR" altLang="en-US" sz="20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باکتری و مواد قندی </a:t>
            </a:r>
            <a:r>
              <a:rPr lang="fa-IR" altLang="en-US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است که به صورت مرتب روی دندان ها تشکیل می شود و اصلی ترین دلیل ایجاد پوسیدگی دندانی و بیماری لثه است و در صورتی که برداشته و تمیز نشود به </a:t>
            </a:r>
            <a:r>
              <a:rPr lang="fa-IR" altLang="en-US" sz="20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جرم</a:t>
            </a:r>
            <a:r>
              <a:rPr lang="fa-IR" altLang="en-US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تبدیل می شود.</a:t>
            </a:r>
          </a:p>
          <a:p>
            <a:pPr marL="0" algn="just" rtl="1" eaLnBrk="1" hangingPunct="1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endParaRPr lang="fa-IR" altLang="en-US" sz="2000" b="1" dirty="0" smtClean="0">
              <a:solidFill>
                <a:schemeClr val="tx1"/>
              </a:solidFill>
              <a:cs typeface="2  Mitra" panose="00000400000000000000" pitchFamily="2" charset="-78"/>
            </a:endParaRPr>
          </a:p>
          <a:p>
            <a:pPr marL="0" algn="just" rtl="1" eaLnBrk="1" hangingPunct="1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r>
              <a:rPr lang="fa-IR" altLang="en-US" sz="20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پلاک میکروبی </a:t>
            </a:r>
            <a:r>
              <a:rPr lang="fa-IR" altLang="en-US" sz="20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قابل مشاهده </a:t>
            </a:r>
            <a:r>
              <a:rPr lang="fa-IR" altLang="en-US" sz="2000" b="1" dirty="0" smtClean="0">
                <a:cs typeface="2  Mitra" panose="00000400000000000000" pitchFamily="2" charset="-78"/>
              </a:rPr>
              <a:t>نیست. برای نشان دادن پلاک میکروبی </a:t>
            </a:r>
            <a:r>
              <a:rPr lang="fa-IR" altLang="en-US" sz="20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از قرص یا محلول رنگی </a:t>
            </a:r>
            <a:r>
              <a:rPr lang="fa-IR" altLang="en-US" sz="2000" b="1" dirty="0" smtClean="0">
                <a:cs typeface="2  Mitra" panose="00000400000000000000" pitchFamily="2" charset="-78"/>
              </a:rPr>
              <a:t>(قرص یا محلول آشکار کننده پلاک) استفاده می شود.</a:t>
            </a:r>
            <a:endParaRPr lang="en-US" altLang="en-US" sz="2000" b="1" dirty="0" smtClean="0">
              <a:solidFill>
                <a:schemeClr val="tx1"/>
              </a:solidFill>
              <a:cs typeface="2  Mitra" panose="00000400000000000000" pitchFamily="2" charset="-78"/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2667000" y="381000"/>
            <a:ext cx="360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2800" b="1" dirty="0" smtClean="0">
                <a:solidFill>
                  <a:srgbClr val="FF0000"/>
                </a:solidFill>
                <a:cs typeface="2  Titr" pitchFamily="2" charset="-78"/>
              </a:rPr>
              <a:t>پلاک میکروبی</a:t>
            </a:r>
            <a:endParaRPr lang="fa-IR" sz="2800" b="1" dirty="0">
              <a:solidFill>
                <a:srgbClr val="FF0000"/>
              </a:solidFill>
              <a:cs typeface="2 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40993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1"/>
          <p:cNvSpPr txBox="1">
            <a:spLocks/>
          </p:cNvSpPr>
          <p:nvPr/>
        </p:nvSpPr>
        <p:spPr bwMode="auto">
          <a:xfrm>
            <a:off x="838201" y="1245525"/>
            <a:ext cx="76962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itchFamily="2" charset="2"/>
              <a:buChar char="Ú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rtl="1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Clr>
                <a:srgbClr val="00B050"/>
              </a:buClr>
              <a:buSzPct val="110000"/>
              <a:buNone/>
              <a:defRPr/>
            </a:pPr>
            <a:r>
              <a:rPr lang="fa-IR" sz="2000" b="1" dirty="0" smtClean="0">
                <a:solidFill>
                  <a:srgbClr val="FF00FF"/>
                </a:solidFill>
                <a:cs typeface="2  Mitra" pitchFamily="2" charset="-78"/>
              </a:rPr>
              <a:t>ب - دندان شیری:</a:t>
            </a:r>
            <a:endParaRPr lang="fa-IR" sz="2000" b="1" dirty="0">
              <a:solidFill>
                <a:srgbClr val="FF00FF"/>
              </a:solidFill>
              <a:cs typeface="2  Mitra" pitchFamily="2" charset="-78"/>
            </a:endParaRPr>
          </a:p>
          <a:p>
            <a:pPr algn="just">
              <a:lnSpc>
                <a:spcPct val="150000"/>
              </a:lnSpc>
              <a:buClr>
                <a:srgbClr val="00B050"/>
              </a:buClr>
              <a:buSzPct val="110000"/>
              <a:buFont typeface="Wingdings" panose="05000000000000000000" pitchFamily="2" charset="2"/>
              <a:buChar char="L"/>
              <a:defRPr/>
            </a:pPr>
            <a:r>
              <a:rPr lang="fa-IR" sz="2000" b="1" dirty="0" smtClean="0">
                <a:cs typeface="2  Mitra" pitchFamily="2" charset="-78"/>
              </a:rPr>
              <a:t> به دلیل آسیبی که ممکن است به دندان دائمی زیرین برسد باید دندان شیری در محل حفره دندانی مربوطه گذاشته شود.</a:t>
            </a:r>
          </a:p>
          <a:p>
            <a:pPr algn="just">
              <a:lnSpc>
                <a:spcPct val="150000"/>
              </a:lnSpc>
              <a:buClr>
                <a:srgbClr val="00B050"/>
              </a:buClr>
              <a:buSzPct val="110000"/>
              <a:buFont typeface="Wingdings" panose="05000000000000000000" pitchFamily="2" charset="2"/>
              <a:buChar char="L"/>
              <a:defRPr/>
            </a:pPr>
            <a:r>
              <a:rPr lang="fa-IR" sz="2000" b="1" dirty="0" smtClean="0">
                <a:cs typeface="2  Mitra" pitchFamily="2" charset="-78"/>
              </a:rPr>
              <a:t> ارجاع فوری به دندانپزشک.</a:t>
            </a:r>
          </a:p>
          <a:p>
            <a:pPr algn="just">
              <a:lnSpc>
                <a:spcPct val="150000"/>
              </a:lnSpc>
              <a:buClr>
                <a:srgbClr val="00B050"/>
              </a:buClr>
              <a:buSzPct val="110000"/>
              <a:buFont typeface="Wingdings" panose="05000000000000000000" pitchFamily="2" charset="2"/>
              <a:buChar char="L"/>
              <a:defRPr/>
            </a:pPr>
            <a:r>
              <a:rPr lang="fa-IR" sz="2000" b="1" dirty="0" smtClean="0">
                <a:cs typeface="2  Mitra" pitchFamily="2" charset="-78"/>
              </a:rPr>
              <a:t> در </a:t>
            </a:r>
            <a:r>
              <a:rPr lang="fa-IR" sz="2000" b="1" dirty="0">
                <a:cs typeface="2  Mitra" pitchFamily="2" charset="-78"/>
              </a:rPr>
              <a:t>صورتيكه </a:t>
            </a:r>
            <a:r>
              <a:rPr lang="fa-IR" sz="2000" b="1" dirty="0" smtClean="0">
                <a:cs typeface="2  Mitra" pitchFamily="2" charset="-78"/>
              </a:rPr>
              <a:t>کودک قبلا به طور کامل واكسينه نشده و </a:t>
            </a:r>
            <a:r>
              <a:rPr lang="fa-IR" sz="2000" b="1" dirty="0">
                <a:cs typeface="2  Mitra" pitchFamily="2" charset="-78"/>
              </a:rPr>
              <a:t>زخم آلوده </a:t>
            </a:r>
            <a:r>
              <a:rPr lang="fa-IR" sz="2000" b="1" dirty="0" smtClean="0">
                <a:cs typeface="2  Mitra" pitchFamily="2" charset="-78"/>
              </a:rPr>
              <a:t>باشد لازم است يك </a:t>
            </a:r>
            <a:r>
              <a:rPr lang="fa-IR" sz="2000" b="1" dirty="0">
                <a:cs typeface="2  Mitra" pitchFamily="2" charset="-78"/>
              </a:rPr>
              <a:t>نوبت واكسن كزاز </a:t>
            </a:r>
            <a:r>
              <a:rPr lang="fa-IR" sz="2000" b="1" dirty="0" smtClean="0">
                <a:cs typeface="2  Mitra" pitchFamily="2" charset="-78"/>
              </a:rPr>
              <a:t>تزريق گردد. </a:t>
            </a:r>
            <a:endParaRPr lang="fa-IR" sz="2000" b="1" dirty="0">
              <a:cs typeface="2  Mitra" pitchFamily="2" charset="-78"/>
            </a:endParaRPr>
          </a:p>
          <a:p>
            <a:pPr algn="just">
              <a:lnSpc>
                <a:spcPct val="150000"/>
              </a:lnSpc>
              <a:buClr>
                <a:srgbClr val="00B050"/>
              </a:buClr>
              <a:buSzPct val="110000"/>
              <a:buFont typeface="Wingdings" panose="05000000000000000000" pitchFamily="2" charset="2"/>
              <a:buChar char="L"/>
              <a:defRPr/>
            </a:pPr>
            <a:r>
              <a:rPr lang="fa-IR" sz="2000" b="1" dirty="0">
                <a:cs typeface="2  Mitra" pitchFamily="2" charset="-78"/>
              </a:rPr>
              <a:t> </a:t>
            </a:r>
            <a:r>
              <a:rPr lang="fa-IR" sz="2000" b="1" dirty="0" smtClean="0">
                <a:cs typeface="2  Mitra" pitchFamily="2" charset="-78"/>
              </a:rPr>
              <a:t>در صورتی که ظاهراً هم شكستگي دیده نشود باید کودک توسط دندانپزشك معاینه شود.</a:t>
            </a:r>
            <a:endParaRPr lang="fa-IR" sz="2000" b="1" dirty="0">
              <a:cs typeface="2  Mitra" pitchFamily="2" charset="-78"/>
            </a:endParaRPr>
          </a:p>
          <a:p>
            <a:pPr marL="0" indent="0" algn="just">
              <a:lnSpc>
                <a:spcPct val="150000"/>
              </a:lnSpc>
              <a:buClr>
                <a:srgbClr val="00B050"/>
              </a:buClr>
              <a:buSzPct val="110000"/>
              <a:buNone/>
              <a:defRPr/>
            </a:pPr>
            <a:endParaRPr lang="fa-IR" sz="2600" b="1" dirty="0">
              <a:cs typeface="2  Mitra" pitchFamily="2" charset="-78"/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1828800" y="381000"/>
            <a:ext cx="5328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4000" b="1" dirty="0" smtClean="0">
                <a:solidFill>
                  <a:srgbClr val="FF0000"/>
                </a:solidFill>
                <a:cs typeface="2  Titr" pitchFamily="2" charset="-78"/>
              </a:rPr>
              <a:t>بیرون افتادن دندان از دهان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81000" y="2743200"/>
            <a:ext cx="1638299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1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1"/>
          <p:cNvSpPr txBox="1">
            <a:spLocks/>
          </p:cNvSpPr>
          <p:nvPr/>
        </p:nvSpPr>
        <p:spPr bwMode="auto">
          <a:xfrm>
            <a:off x="838201" y="1345275"/>
            <a:ext cx="7696200" cy="1866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itchFamily="2" charset="2"/>
              <a:buChar char="Ú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rtl="1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Clr>
                <a:srgbClr val="00B050"/>
              </a:buClr>
              <a:buSzPct val="110000"/>
              <a:buNone/>
              <a:defRPr/>
            </a:pPr>
            <a:r>
              <a:rPr lang="fa-IR" sz="1800" b="1" dirty="0" smtClean="0">
                <a:cs typeface="2  Mitra" pitchFamily="2" charset="-78"/>
              </a:rPr>
              <a:t>در ارتباط با بزرگسالان ارتباط به صورت« یک به یک» است.</a:t>
            </a:r>
          </a:p>
          <a:p>
            <a:pPr marL="0" indent="0" algn="just">
              <a:lnSpc>
                <a:spcPct val="150000"/>
              </a:lnSpc>
              <a:buClr>
                <a:srgbClr val="00B050"/>
              </a:buClr>
              <a:buSzPct val="110000"/>
              <a:buNone/>
              <a:defRPr/>
            </a:pPr>
            <a:r>
              <a:rPr lang="fa-IR" sz="1800" b="1" dirty="0" smtClean="0">
                <a:cs typeface="2  Mitra" pitchFamily="2" charset="-78"/>
              </a:rPr>
              <a:t>در کودکان ارتباط به صورت « یک به دو» یعنی دندانپزشک با کودک و والدین</a:t>
            </a:r>
            <a:endParaRPr lang="fa-IR" sz="1800" b="1" dirty="0">
              <a:cs typeface="2  Mitra" pitchFamily="2" charset="-78"/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1422400" y="381000"/>
            <a:ext cx="6228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4000" b="1" dirty="0" smtClean="0">
                <a:solidFill>
                  <a:srgbClr val="FF0000"/>
                </a:solidFill>
                <a:cs typeface="2  Titr" pitchFamily="2" charset="-78"/>
              </a:rPr>
              <a:t>ارتباط با کودکان در دندانپزشکی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  <p:sp>
        <p:nvSpPr>
          <p:cNvPr id="3" name="Isosceles Triangle 2"/>
          <p:cNvSpPr/>
          <p:nvPr/>
        </p:nvSpPr>
        <p:spPr>
          <a:xfrm>
            <a:off x="2971800" y="3352800"/>
            <a:ext cx="3048000" cy="2133600"/>
          </a:xfrm>
          <a:prstGeom prst="triangle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581400" y="2891135"/>
            <a:ext cx="16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 smtClean="0">
                <a:cs typeface="2  Mitra" panose="00000400000000000000" pitchFamily="2" charset="-78"/>
              </a:rPr>
              <a:t>دندانپزشک</a:t>
            </a:r>
            <a:endParaRPr lang="en-US" sz="2000" b="1" dirty="0">
              <a:cs typeface="2  Mitra" panose="00000400000000000000" pitchFamily="2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08665" y="5153969"/>
            <a:ext cx="137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 smtClean="0">
                <a:cs typeface="2  Mitra" panose="00000400000000000000" pitchFamily="2" charset="-78"/>
              </a:rPr>
              <a:t>کودک</a:t>
            </a:r>
            <a:endParaRPr lang="en-US" sz="2000" b="1" dirty="0">
              <a:cs typeface="2  Mitra" panose="00000400000000000000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12933" y="5134799"/>
            <a:ext cx="137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 smtClean="0">
                <a:cs typeface="2  Mitra" panose="00000400000000000000" pitchFamily="2" charset="-78"/>
              </a:rPr>
              <a:t>والدین</a:t>
            </a:r>
            <a:endParaRPr lang="en-US" sz="2000" b="1" dirty="0">
              <a:cs typeface="2  Mitra" panose="00000400000000000000" pitchFamily="2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4937" y="5884333"/>
            <a:ext cx="2971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400" b="1" dirty="0" smtClean="0">
                <a:solidFill>
                  <a:srgbClr val="CC00FF"/>
                </a:solidFill>
                <a:cs typeface="2  Mitra" panose="00000400000000000000" pitchFamily="2" charset="-78"/>
              </a:rPr>
              <a:t>مثلث درمانی کودکان</a:t>
            </a:r>
            <a:endParaRPr lang="en-US" sz="2400" b="1" dirty="0">
              <a:solidFill>
                <a:srgbClr val="CC00FF"/>
              </a:solidFill>
              <a:cs typeface="2 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4262172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fallOver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8" grpId="0"/>
      <p:bldP spid="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1"/>
          <p:cNvSpPr txBox="1">
            <a:spLocks/>
          </p:cNvSpPr>
          <p:nvPr/>
        </p:nvSpPr>
        <p:spPr bwMode="auto">
          <a:xfrm>
            <a:off x="542699" y="1177200"/>
            <a:ext cx="8001001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itchFamily="2" charset="2"/>
              <a:buChar char="Ú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rtl="1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Clr>
                <a:srgbClr val="CC00FF"/>
              </a:buClr>
              <a:buSzPct val="110000"/>
              <a:buFont typeface="Webdings" panose="05030102010509060703" pitchFamily="18" charset="2"/>
              <a:buChar char=""/>
              <a:defRPr/>
            </a:pPr>
            <a:r>
              <a:rPr lang="fa-IR" sz="1800" b="1" dirty="0" smtClean="0">
                <a:cs typeface="2  Mitra" pitchFamily="2" charset="-78"/>
              </a:rPr>
              <a:t>انتقال دهنده پیام سلامتی.</a:t>
            </a:r>
          </a:p>
          <a:p>
            <a:pPr algn="just">
              <a:lnSpc>
                <a:spcPct val="150000"/>
              </a:lnSpc>
              <a:buClr>
                <a:srgbClr val="CC00FF"/>
              </a:buClr>
              <a:buSzPct val="110000"/>
              <a:buFont typeface="Webdings" panose="05030102010509060703" pitchFamily="18" charset="2"/>
              <a:buChar char=""/>
              <a:defRPr/>
            </a:pPr>
            <a:r>
              <a:rPr lang="fa-IR" sz="1800" b="1" dirty="0" smtClean="0">
                <a:cs typeface="2  Mitra" pitchFamily="2" charset="-78"/>
              </a:rPr>
              <a:t>با اضطراب و نگرانی در کودک ایجاد ترس نکنند.</a:t>
            </a:r>
          </a:p>
          <a:p>
            <a:pPr algn="just">
              <a:lnSpc>
                <a:spcPct val="150000"/>
              </a:lnSpc>
              <a:buClr>
                <a:srgbClr val="CC00FF"/>
              </a:buClr>
              <a:buSzPct val="110000"/>
              <a:buFont typeface="Webdings" panose="05030102010509060703" pitchFamily="18" charset="2"/>
              <a:buChar char=""/>
              <a:defRPr/>
            </a:pPr>
            <a:r>
              <a:rPr lang="fa-IR" sz="1800" b="1" dirty="0" smtClean="0">
                <a:cs typeface="2  Mitra" pitchFamily="2" charset="-78"/>
              </a:rPr>
              <a:t>بردن به مطب پزشک و دندانپزشک تنبیه نباشد.</a:t>
            </a:r>
          </a:p>
          <a:p>
            <a:pPr algn="just">
              <a:lnSpc>
                <a:spcPct val="150000"/>
              </a:lnSpc>
              <a:buClr>
                <a:srgbClr val="CC00FF"/>
              </a:buClr>
              <a:buSzPct val="110000"/>
              <a:buFont typeface="Webdings" panose="05030102010509060703" pitchFamily="18" charset="2"/>
              <a:buChar char=""/>
              <a:defRPr/>
            </a:pPr>
            <a:r>
              <a:rPr lang="fa-IR" sz="1800" b="1" dirty="0" smtClean="0">
                <a:cs typeface="2  Mitra" pitchFamily="2" charset="-78"/>
              </a:rPr>
              <a:t>عدم دادن رشوه به کودک ولی هدیه دادن در برابر کار خوب با رشوه متفاوت است.</a:t>
            </a:r>
          </a:p>
          <a:p>
            <a:pPr algn="just">
              <a:lnSpc>
                <a:spcPct val="150000"/>
              </a:lnSpc>
              <a:buClr>
                <a:srgbClr val="CC00FF"/>
              </a:buClr>
              <a:buSzPct val="110000"/>
              <a:buFont typeface="Webdings" panose="05030102010509060703" pitchFamily="18" charset="2"/>
              <a:buChar char=""/>
              <a:defRPr/>
            </a:pPr>
            <a:r>
              <a:rPr lang="fa-IR" sz="1800" b="1" dirty="0" smtClean="0">
                <a:cs typeface="2  Mitra" pitchFamily="2" charset="-78"/>
              </a:rPr>
              <a:t>دروغ گفتن به کودک در مورد کاری که دندانپزشک می خواهد انجام دهد.</a:t>
            </a:r>
          </a:p>
          <a:p>
            <a:pPr algn="just">
              <a:lnSpc>
                <a:spcPct val="150000"/>
              </a:lnSpc>
              <a:buClr>
                <a:srgbClr val="CC00FF"/>
              </a:buClr>
              <a:buSzPct val="110000"/>
              <a:buFont typeface="Webdings" panose="05030102010509060703" pitchFamily="18" charset="2"/>
              <a:buChar char=""/>
              <a:defRPr/>
            </a:pPr>
            <a:r>
              <a:rPr lang="fa-IR" sz="1800" b="1" dirty="0" smtClean="0">
                <a:cs typeface="2  Mitra" pitchFamily="2" charset="-78"/>
              </a:rPr>
              <a:t>از گفتن تجربه های ناخوشایند دندانپزشکی صحبت نکند.</a:t>
            </a:r>
          </a:p>
          <a:p>
            <a:pPr algn="just">
              <a:lnSpc>
                <a:spcPct val="150000"/>
              </a:lnSpc>
              <a:buClr>
                <a:srgbClr val="CC00FF"/>
              </a:buClr>
              <a:buSzPct val="110000"/>
              <a:buFont typeface="Webdings" panose="05030102010509060703" pitchFamily="18" charset="2"/>
              <a:buChar char=""/>
              <a:defRPr/>
            </a:pPr>
            <a:r>
              <a:rPr lang="fa-IR" sz="1800" b="1" dirty="0" smtClean="0">
                <a:cs typeface="2  Mitra" pitchFamily="2" charset="-78"/>
              </a:rPr>
              <a:t>نظارت بر مراقبتهای بهداشتی کودک (مسواک زدن، استفاده از نخ دندان).</a:t>
            </a:r>
          </a:p>
          <a:p>
            <a:pPr algn="just">
              <a:lnSpc>
                <a:spcPct val="150000"/>
              </a:lnSpc>
              <a:buClr>
                <a:srgbClr val="CC00FF"/>
              </a:buClr>
              <a:buSzPct val="110000"/>
              <a:buFont typeface="Webdings" panose="05030102010509060703" pitchFamily="18" charset="2"/>
              <a:buChar char=""/>
              <a:defRPr/>
            </a:pPr>
            <a:r>
              <a:rPr lang="fa-IR" sz="1800" b="1" dirty="0" smtClean="0">
                <a:cs typeface="2  Mitra" pitchFamily="2" charset="-78"/>
              </a:rPr>
              <a:t>کمک به دندانپزشک در زمان انجام درمان های دندانپزشکی.</a:t>
            </a:r>
            <a:endParaRPr lang="fa-IR" sz="1800" b="1" dirty="0">
              <a:cs typeface="2  Mitra" pitchFamily="2" charset="-78"/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2743200" y="457200"/>
            <a:ext cx="360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4000" b="1" dirty="0" smtClean="0">
                <a:solidFill>
                  <a:srgbClr val="FF0000"/>
                </a:solidFill>
                <a:cs typeface="2  Titr" pitchFamily="2" charset="-78"/>
              </a:rPr>
              <a:t>نقش والدین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228600"/>
            <a:ext cx="20574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61553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865" y="4174096"/>
            <a:ext cx="2441176" cy="2190750"/>
          </a:xfrm>
          <a:prstGeom prst="rect">
            <a:avLst/>
          </a:prstGeom>
        </p:spPr>
      </p:pic>
      <p:sp>
        <p:nvSpPr>
          <p:cNvPr id="6" name="Subtitle 1"/>
          <p:cNvSpPr txBox="1">
            <a:spLocks/>
          </p:cNvSpPr>
          <p:nvPr/>
        </p:nvSpPr>
        <p:spPr bwMode="auto">
          <a:xfrm>
            <a:off x="2732314" y="1295400"/>
            <a:ext cx="5943600" cy="3974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itchFamily="2" charset="2"/>
              <a:buChar char="Ú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rtl="1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Clr>
                <a:srgbClr val="CC00FF"/>
              </a:buClr>
              <a:buSzPct val="110000"/>
              <a:buFont typeface="Webdings" panose="05030102010509060703" pitchFamily="18" charset="2"/>
              <a:buChar char=""/>
              <a:defRPr/>
            </a:pPr>
            <a:r>
              <a:rPr lang="fa-IR" sz="2000" b="1" dirty="0" smtClean="0">
                <a:cs typeface="2  Mitra" pitchFamily="2" charset="-78"/>
              </a:rPr>
              <a:t>ایجاد گرایش مثبت در کودک.</a:t>
            </a:r>
          </a:p>
          <a:p>
            <a:pPr algn="just">
              <a:lnSpc>
                <a:spcPct val="150000"/>
              </a:lnSpc>
              <a:buClr>
                <a:srgbClr val="CC00FF"/>
              </a:buClr>
              <a:buSzPct val="110000"/>
              <a:buFont typeface="Webdings" panose="05030102010509060703" pitchFamily="18" charset="2"/>
              <a:buChar char=""/>
              <a:defRPr/>
            </a:pPr>
            <a:r>
              <a:rPr lang="fa-IR" sz="2000" b="1" dirty="0" smtClean="0">
                <a:cs typeface="2  Mitra" pitchFamily="2" charset="-78"/>
              </a:rPr>
              <a:t>برقراری ارتباط دوستانه با کودک و داشتن صداقت در ایجاد اعتماد.</a:t>
            </a:r>
          </a:p>
          <a:p>
            <a:pPr algn="just">
              <a:lnSpc>
                <a:spcPct val="150000"/>
              </a:lnSpc>
              <a:buClr>
                <a:srgbClr val="CC00FF"/>
              </a:buClr>
              <a:buSzPct val="110000"/>
              <a:buFont typeface="Webdings" panose="05030102010509060703" pitchFamily="18" charset="2"/>
              <a:buChar char=""/>
              <a:defRPr/>
            </a:pPr>
            <a:r>
              <a:rPr lang="fa-IR" sz="2000" b="1" dirty="0" smtClean="0">
                <a:cs typeface="2  Mitra" pitchFamily="2" charset="-78"/>
              </a:rPr>
              <a:t>استفاده از تکنیکهای مناسب با توجه به شخصیت و تجارب قبلی.</a:t>
            </a:r>
          </a:p>
          <a:p>
            <a:pPr algn="just">
              <a:lnSpc>
                <a:spcPct val="150000"/>
              </a:lnSpc>
              <a:buClr>
                <a:srgbClr val="CC00FF"/>
              </a:buClr>
              <a:buSzPct val="110000"/>
              <a:buFont typeface="Webdings" panose="05030102010509060703" pitchFamily="18" charset="2"/>
              <a:buChar char=""/>
              <a:defRPr/>
            </a:pPr>
            <a:r>
              <a:rPr lang="fa-IR" sz="2000" b="1" dirty="0" smtClean="0">
                <a:cs typeface="2  Mitra" pitchFamily="2" charset="-78"/>
              </a:rPr>
              <a:t>توضیح مختصر در مورد درمان و وسایل دندانپزشکی و تماس چشمی و کلامی با کودک.</a:t>
            </a: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2743200" y="457200"/>
            <a:ext cx="360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4000" b="1" dirty="0" smtClean="0">
                <a:solidFill>
                  <a:srgbClr val="FF0000"/>
                </a:solidFill>
                <a:cs typeface="2  Titr" pitchFamily="2" charset="-78"/>
              </a:rPr>
              <a:t>نقش دندانپزشک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23140" y="1524000"/>
            <a:ext cx="1952625" cy="16220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191109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1"/>
          <p:cNvSpPr txBox="1">
            <a:spLocks/>
          </p:cNvSpPr>
          <p:nvPr/>
        </p:nvSpPr>
        <p:spPr bwMode="auto">
          <a:xfrm>
            <a:off x="762000" y="1371600"/>
            <a:ext cx="7924799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itchFamily="2" charset="2"/>
              <a:buChar char="Ú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rtl="1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Clr>
                <a:srgbClr val="CC00FF"/>
              </a:buClr>
              <a:buSzPct val="110000"/>
              <a:buFont typeface="Webdings" panose="05030102010509060703" pitchFamily="18" charset="2"/>
              <a:buChar char=""/>
              <a:defRPr/>
            </a:pPr>
            <a:r>
              <a:rPr lang="fa-IR" sz="2000" b="1" dirty="0" smtClean="0">
                <a:cs typeface="2  Mitra" pitchFamily="2" charset="-78"/>
              </a:rPr>
              <a:t>تغییر نگرش و رفتار در کودک با موضوعات بهداشتی و سلامتی.</a:t>
            </a:r>
          </a:p>
          <a:p>
            <a:pPr algn="just">
              <a:lnSpc>
                <a:spcPct val="150000"/>
              </a:lnSpc>
              <a:buClr>
                <a:srgbClr val="CC00FF"/>
              </a:buClr>
              <a:buSzPct val="110000"/>
              <a:buFont typeface="Webdings" panose="05030102010509060703" pitchFamily="18" charset="2"/>
              <a:buChar char=""/>
              <a:defRPr/>
            </a:pPr>
            <a:r>
              <a:rPr lang="fa-IR" sz="2000" b="1" dirty="0" smtClean="0">
                <a:cs typeface="2  Mitra" pitchFamily="2" charset="-78"/>
              </a:rPr>
              <a:t>برپایی نمایشگاه های بهداشتی در سطح مدارس، مسابقات نقاشی و خاطره نویسی، اجرای نمایشنامه توسط دانش آموزان، بازدیدهای دسته جمعی از یک مرکز دندانپزشکی، زنگ مسواک و.... </a:t>
            </a:r>
          </a:p>
          <a:p>
            <a:pPr algn="just">
              <a:lnSpc>
                <a:spcPct val="150000"/>
              </a:lnSpc>
              <a:buClr>
                <a:srgbClr val="CC00FF"/>
              </a:buClr>
              <a:buSzPct val="110000"/>
              <a:buFont typeface="Webdings" panose="05030102010509060703" pitchFamily="18" charset="2"/>
              <a:buChar char=""/>
              <a:defRPr/>
            </a:pPr>
            <a:r>
              <a:rPr lang="fa-IR" sz="2000" b="1" dirty="0" smtClean="0">
                <a:cs typeface="2  Mitra" pitchFamily="2" charset="-78"/>
              </a:rPr>
              <a:t>همکاری و تعامل مربی بهداشت و سایر معلمین مدرسه و مرکز دندانپزشکی در معاینه دهان و دندان دانش آموزان.</a:t>
            </a:r>
          </a:p>
          <a:p>
            <a:pPr algn="just">
              <a:lnSpc>
                <a:spcPct val="150000"/>
              </a:lnSpc>
              <a:buClr>
                <a:srgbClr val="CC00FF"/>
              </a:buClr>
              <a:buSzPct val="110000"/>
              <a:buFont typeface="Webdings" panose="05030102010509060703" pitchFamily="18" charset="2"/>
              <a:buChar char=""/>
              <a:defRPr/>
            </a:pPr>
            <a:r>
              <a:rPr lang="fa-IR" sz="2000" b="1" dirty="0" smtClean="0">
                <a:cs typeface="2  Mitra" pitchFamily="2" charset="-78"/>
              </a:rPr>
              <a:t>ارجاع و پیگیری درمان های دندانپزشکی دانش آموزان.</a:t>
            </a: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2743200" y="457200"/>
            <a:ext cx="3708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4000" b="1" dirty="0" smtClean="0">
                <a:solidFill>
                  <a:srgbClr val="FF0000"/>
                </a:solidFill>
                <a:cs typeface="2  Titr" pitchFamily="2" charset="-78"/>
              </a:rPr>
              <a:t>نقش مربی بهداشت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1122367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523999"/>
            <a:ext cx="8285533" cy="1752601"/>
          </a:xfrm>
        </p:spPr>
        <p:txBody>
          <a:bodyPr>
            <a:normAutofit/>
          </a:bodyPr>
          <a:lstStyle/>
          <a:p>
            <a:pPr marL="0" indent="0" algn="just" rtl="1" eaLnBrk="1" hangingPunct="1">
              <a:lnSpc>
                <a:spcPct val="150000"/>
              </a:lnSpc>
              <a:buClr>
                <a:srgbClr val="00B050"/>
              </a:buClr>
              <a:buSzPct val="150000"/>
              <a:buNone/>
              <a:defRPr/>
            </a:pPr>
            <a:r>
              <a:rPr lang="fa-IR" altLang="en-US" sz="2000" b="1" dirty="0" smtClean="0">
                <a:cs typeface="2  Mitra" panose="00000400000000000000" pitchFamily="2" charset="-78"/>
              </a:rPr>
              <a:t>باعث </a:t>
            </a:r>
            <a:r>
              <a:rPr lang="fa-IR" altLang="en-US" sz="2000" b="1" dirty="0" smtClean="0">
                <a:solidFill>
                  <a:srgbClr val="CC00FF"/>
                </a:solidFill>
                <a:cs typeface="2  Mitra" panose="00000400000000000000" pitchFamily="2" charset="-78"/>
              </a:rPr>
              <a:t>استحکام دندان </a:t>
            </a:r>
            <a:r>
              <a:rPr lang="fa-IR" altLang="en-US" sz="2000" b="1" dirty="0" smtClean="0">
                <a:cs typeface="2  Mitra" panose="00000400000000000000" pitchFamily="2" charset="-78"/>
              </a:rPr>
              <a:t>در برابر </a:t>
            </a:r>
            <a:r>
              <a:rPr lang="fa-IR" altLang="en-US" sz="20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پوسیدگی </a:t>
            </a:r>
            <a:r>
              <a:rPr lang="fa-IR" altLang="en-US" sz="2000" b="1" dirty="0" smtClean="0">
                <a:cs typeface="2  Mitra" panose="00000400000000000000" pitchFamily="2" charset="-78"/>
              </a:rPr>
              <a:t>می شود.</a:t>
            </a:r>
          </a:p>
          <a:p>
            <a:pPr marL="0" indent="0" algn="just" rtl="1" eaLnBrk="1" hangingPunct="1">
              <a:lnSpc>
                <a:spcPct val="150000"/>
              </a:lnSpc>
              <a:buClr>
                <a:srgbClr val="00B050"/>
              </a:buClr>
              <a:buSzPct val="150000"/>
              <a:buNone/>
              <a:defRPr/>
            </a:pPr>
            <a:r>
              <a:rPr lang="fa-IR" altLang="en-US" sz="2000" b="1" dirty="0" smtClean="0">
                <a:cs typeface="2  Mitra" panose="00000400000000000000" pitchFamily="2" charset="-78"/>
              </a:rPr>
              <a:t>در </a:t>
            </a:r>
            <a:r>
              <a:rPr lang="fa-IR" altLang="en-US" sz="2000" b="1" dirty="0" smtClean="0">
                <a:solidFill>
                  <a:srgbClr val="CC00FF"/>
                </a:solidFill>
                <a:cs typeface="2  Mitra" panose="00000400000000000000" pitchFamily="2" charset="-78"/>
              </a:rPr>
              <a:t>مطب</a:t>
            </a:r>
            <a:r>
              <a:rPr lang="fa-IR" altLang="en-US" sz="2000" b="1" dirty="0" smtClean="0">
                <a:cs typeface="2  Mitra" panose="00000400000000000000" pitchFamily="2" charset="-78"/>
              </a:rPr>
              <a:t> دندانپزشکی به دو صورت قابل انجام است: </a:t>
            </a:r>
            <a:r>
              <a:rPr lang="fa-IR" altLang="en-US" sz="20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وارنیش فلوراید و ژل فلوراید </a:t>
            </a: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2684929" y="233665"/>
            <a:ext cx="360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4000" b="1" dirty="0" smtClean="0">
                <a:solidFill>
                  <a:srgbClr val="0070C0"/>
                </a:solidFill>
                <a:cs typeface="2  Titr" pitchFamily="2" charset="-78"/>
              </a:rPr>
              <a:t>فلورایدتراپی</a:t>
            </a:r>
            <a:endParaRPr lang="fa-IR" sz="3200" dirty="0">
              <a:solidFill>
                <a:srgbClr val="0070C0"/>
              </a:solidFill>
              <a:cs typeface="B Titr" panose="00000700000000000000" pitchFamily="2" charset="-78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81000" y="3850838"/>
            <a:ext cx="8241612" cy="2590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rtl="1">
              <a:lnSpc>
                <a:spcPct val="160000"/>
              </a:lnSpc>
              <a:buClr>
                <a:srgbClr val="00B050"/>
              </a:buClr>
              <a:buSzPct val="150000"/>
              <a:buFont typeface="Arial" pitchFamily="34" charset="0"/>
              <a:buNone/>
              <a:defRPr/>
            </a:pPr>
            <a:r>
              <a:rPr lang="fa-IR" altLang="en-US" sz="2000" b="1" dirty="0" smtClean="0">
                <a:cs typeface="2  Mitra" panose="00000400000000000000" pitchFamily="2" charset="-78"/>
              </a:rPr>
              <a:t>جهت</a:t>
            </a:r>
            <a:r>
              <a:rPr lang="fa-IR" altLang="en-US" sz="20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 پیشگیری از پوسیدگی دندان دائمی ( آسیای اول و دوم) </a:t>
            </a:r>
            <a:r>
              <a:rPr lang="fa-IR" altLang="en-US" sz="2000" b="1" dirty="0" smtClean="0">
                <a:cs typeface="2  Mitra" panose="00000400000000000000" pitchFamily="2" charset="-78"/>
              </a:rPr>
              <a:t>به کار می رود:</a:t>
            </a:r>
          </a:p>
          <a:p>
            <a:pPr marL="0" indent="0" algn="just" rtl="1">
              <a:lnSpc>
                <a:spcPct val="160000"/>
              </a:lnSpc>
              <a:buClr>
                <a:srgbClr val="00B050"/>
              </a:buClr>
              <a:buSzPct val="150000"/>
              <a:buFont typeface="Arial" pitchFamily="34" charset="0"/>
              <a:buNone/>
              <a:defRPr/>
            </a:pPr>
            <a:r>
              <a:rPr lang="fa-IR" altLang="en-US" sz="2000" b="1" dirty="0" smtClean="0">
                <a:cs typeface="2  Mitra" panose="00000400000000000000" pitchFamily="2" charset="-78"/>
              </a:rPr>
              <a:t>دندانپزشک</a:t>
            </a:r>
            <a:r>
              <a:rPr lang="fa-IR" altLang="en-US" sz="20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 شیارهای عمیق و فرورفتگی ها </a:t>
            </a:r>
            <a:r>
              <a:rPr lang="fa-IR" altLang="en-US" sz="2000" b="1" dirty="0" smtClean="0">
                <a:cs typeface="2  Mitra" panose="00000400000000000000" pitchFamily="2" charset="-78"/>
              </a:rPr>
              <a:t>را</a:t>
            </a:r>
            <a:r>
              <a:rPr lang="fa-IR" altLang="en-US" sz="20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 با ماده مخصوص می پوشاند </a:t>
            </a:r>
            <a:r>
              <a:rPr lang="fa-IR" altLang="en-US" sz="2000" b="1" dirty="0" smtClean="0">
                <a:cs typeface="2  Mitra" panose="00000400000000000000" pitchFamily="2" charset="-78"/>
              </a:rPr>
              <a:t>تا مانع گیر کردن مواد غذایی در شیارها شود و پوسیدگی را کاهش دهد.</a:t>
            </a: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2684929" y="3128016"/>
            <a:ext cx="360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4000" b="1" dirty="0" smtClean="0">
                <a:solidFill>
                  <a:srgbClr val="0070C0"/>
                </a:solidFill>
                <a:cs typeface="2  Titr" pitchFamily="2" charset="-78"/>
              </a:rPr>
              <a:t>فیشورسیلانت</a:t>
            </a:r>
            <a:endParaRPr lang="fa-IR" sz="3200" dirty="0">
              <a:solidFill>
                <a:srgbClr val="0070C0"/>
              </a:solidFill>
              <a:cs typeface="B Titr" panose="00000700000000000000" pitchFamily="2" charset="-78"/>
            </a:endParaRPr>
          </a:p>
        </p:txBody>
      </p:sp>
      <p:sp>
        <p:nvSpPr>
          <p:cNvPr id="2" name="Cloud Callout 1"/>
          <p:cNvSpPr/>
          <p:nvPr/>
        </p:nvSpPr>
        <p:spPr>
          <a:xfrm rot="20089164" flipH="1">
            <a:off x="182067" y="114053"/>
            <a:ext cx="2650432" cy="1447800"/>
          </a:xfrm>
          <a:prstGeom prst="cloudCallou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800" dirty="0" smtClean="0">
                <a:solidFill>
                  <a:schemeClr val="accent6">
                    <a:lumMod val="75000"/>
                  </a:schemeClr>
                </a:solidFill>
                <a:cs typeface="2  Titr" panose="00000700000000000000" pitchFamily="2" charset="-78"/>
              </a:rPr>
              <a:t>درمانهای دندانپزشکی</a:t>
            </a:r>
            <a:endParaRPr lang="en-US" sz="2800" dirty="0">
              <a:solidFill>
                <a:schemeClr val="accent6">
                  <a:lumMod val="75000"/>
                </a:schemeClr>
              </a:solidFill>
              <a:cs typeface="2  Titr" panose="00000700000000000000" pitchFamily="2" charset="-7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7304" y="2796166"/>
            <a:ext cx="1228993" cy="105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65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29228"/>
            <a:ext cx="8285533" cy="1509703"/>
          </a:xfrm>
        </p:spPr>
        <p:txBody>
          <a:bodyPr>
            <a:noAutofit/>
          </a:bodyPr>
          <a:lstStyle/>
          <a:p>
            <a:pPr marL="0" indent="0" algn="just" rtl="1" eaLnBrk="1" hangingPunct="1">
              <a:lnSpc>
                <a:spcPct val="150000"/>
              </a:lnSpc>
              <a:buClr>
                <a:srgbClr val="00B050"/>
              </a:buClr>
              <a:buSzPct val="150000"/>
              <a:buNone/>
              <a:defRPr/>
            </a:pPr>
            <a:r>
              <a:rPr lang="fa-IR" altLang="en-US" sz="2000" b="1" dirty="0" smtClean="0">
                <a:cs typeface="2  Mitra" panose="00000400000000000000" pitchFamily="2" charset="-78"/>
              </a:rPr>
              <a:t>بدنبال </a:t>
            </a:r>
            <a:r>
              <a:rPr lang="fa-IR" altLang="en-US" sz="20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پوسیدگی</a:t>
            </a:r>
            <a:r>
              <a:rPr lang="fa-IR" altLang="en-US" sz="2000" b="1" dirty="0" smtClean="0">
                <a:cs typeface="2  Mitra" panose="00000400000000000000" pitchFamily="2" charset="-78"/>
              </a:rPr>
              <a:t> در دندان </a:t>
            </a:r>
            <a:r>
              <a:rPr lang="fa-IR" altLang="en-US" sz="20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دائمی و شیری </a:t>
            </a:r>
            <a:r>
              <a:rPr lang="fa-IR" altLang="en-US" sz="2000" b="1" dirty="0" smtClean="0">
                <a:cs typeface="2  Mitra" panose="00000400000000000000" pitchFamily="2" charset="-78"/>
              </a:rPr>
              <a:t>دندانپزشک درمان را انجام می دهد و با مواد همرنگ دندان(گلاس آینومر و کامپوزیت) و یا مواد غیر همرنگ (آمالگام) پر می شود.</a:t>
            </a:r>
            <a:endParaRPr lang="fa-IR" altLang="en-US" sz="2000" b="1" dirty="0" smtClean="0">
              <a:solidFill>
                <a:srgbClr val="FF0000"/>
              </a:solidFill>
              <a:cs typeface="2  Mitra" panose="00000400000000000000" pitchFamily="2" charset="-78"/>
            </a:endParaRP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2684929" y="233665"/>
            <a:ext cx="360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4000" b="1" dirty="0" smtClean="0">
                <a:solidFill>
                  <a:srgbClr val="0070C0"/>
                </a:solidFill>
                <a:cs typeface="2  Titr" pitchFamily="2" charset="-78"/>
              </a:rPr>
              <a:t>ترمیم دندان</a:t>
            </a:r>
            <a:endParaRPr lang="fa-IR" sz="3200" dirty="0">
              <a:solidFill>
                <a:srgbClr val="0070C0"/>
              </a:solidFill>
              <a:cs typeface="B Titr" panose="00000700000000000000" pitchFamily="2" charset="-78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81000" y="3986302"/>
            <a:ext cx="8241612" cy="2590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rtl="1">
              <a:lnSpc>
                <a:spcPct val="160000"/>
              </a:lnSpc>
              <a:buClr>
                <a:srgbClr val="00B050"/>
              </a:buClr>
              <a:buSzPct val="150000"/>
              <a:buFont typeface="Arial" pitchFamily="34" charset="0"/>
              <a:buNone/>
              <a:defRPr/>
            </a:pPr>
            <a:r>
              <a:rPr lang="fa-IR" altLang="en-US" sz="2000" b="1" dirty="0" smtClean="0">
                <a:cs typeface="2  Mitra" panose="00000400000000000000" pitchFamily="2" charset="-78"/>
              </a:rPr>
              <a:t>اگر</a:t>
            </a:r>
            <a:r>
              <a:rPr lang="fa-IR" altLang="en-US" sz="20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 پوسیدگی دندان به مغز دندان </a:t>
            </a:r>
            <a:r>
              <a:rPr lang="fa-IR" altLang="en-US" sz="2000" b="1" dirty="0" smtClean="0">
                <a:cs typeface="2  Mitra" panose="00000400000000000000" pitchFamily="2" charset="-78"/>
              </a:rPr>
              <a:t>نفوذ کند باید</a:t>
            </a:r>
            <a:r>
              <a:rPr lang="fa-IR" altLang="en-US" sz="20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 </a:t>
            </a:r>
            <a:r>
              <a:rPr lang="fa-IR" altLang="en-US" sz="2000" b="1" dirty="0" smtClean="0">
                <a:cs typeface="2  Mitra" panose="00000400000000000000" pitchFamily="2" charset="-78"/>
              </a:rPr>
              <a:t>پوسیدگی از اتاقک مغز دندان</a:t>
            </a:r>
            <a:r>
              <a:rPr lang="fa-IR" altLang="en-US" sz="2000" b="1" dirty="0" smtClean="0">
                <a:solidFill>
                  <a:srgbClr val="CC00FF"/>
                </a:solidFill>
                <a:cs typeface="2  Mitra" panose="00000400000000000000" pitchFamily="2" charset="-78"/>
              </a:rPr>
              <a:t>( پالپ) </a:t>
            </a:r>
            <a:r>
              <a:rPr lang="fa-IR" altLang="en-US" sz="2000" b="1" dirty="0" smtClean="0">
                <a:cs typeface="2  Mitra" panose="00000400000000000000" pitchFamily="2" charset="-78"/>
              </a:rPr>
              <a:t>برداشته شده و با </a:t>
            </a:r>
            <a:r>
              <a:rPr lang="fa-IR" altLang="en-US" sz="2000" b="1" dirty="0" smtClean="0">
                <a:solidFill>
                  <a:srgbClr val="0066FF"/>
                </a:solidFill>
                <a:cs typeface="2  Mitra" panose="00000400000000000000" pitchFamily="2" charset="-78"/>
              </a:rPr>
              <a:t>ماده مخصوصی پر </a:t>
            </a:r>
            <a:r>
              <a:rPr lang="fa-IR" altLang="en-US" sz="2000" b="1" dirty="0" smtClean="0">
                <a:cs typeface="2  Mitra" panose="00000400000000000000" pitchFamily="2" charset="-78"/>
              </a:rPr>
              <a:t>شود.</a:t>
            </a:r>
          </a:p>
          <a:p>
            <a:pPr marL="0" indent="0" algn="just" rtl="1">
              <a:lnSpc>
                <a:spcPct val="160000"/>
              </a:lnSpc>
              <a:buClr>
                <a:srgbClr val="00B050"/>
              </a:buClr>
              <a:buSzPct val="150000"/>
              <a:buFont typeface="Arial" pitchFamily="34" charset="0"/>
              <a:buNone/>
              <a:defRPr/>
            </a:pPr>
            <a:r>
              <a:rPr lang="fa-IR" altLang="en-US" sz="2000" b="1" dirty="0" smtClean="0">
                <a:cs typeface="2  Mitra" panose="00000400000000000000" pitchFamily="2" charset="-78"/>
              </a:rPr>
              <a:t>درد کودک برطرف شده و دندان شیری برای </a:t>
            </a:r>
            <a:r>
              <a:rPr lang="fa-IR" altLang="en-US" sz="2000" b="1" dirty="0" smtClean="0">
                <a:solidFill>
                  <a:srgbClr val="0066FF"/>
                </a:solidFill>
                <a:cs typeface="2  Mitra" panose="00000400000000000000" pitchFamily="2" charset="-78"/>
              </a:rPr>
              <a:t>مدت بیشتری </a:t>
            </a:r>
            <a:r>
              <a:rPr lang="fa-IR" altLang="en-US" sz="2000" b="1" dirty="0" smtClean="0">
                <a:cs typeface="2  Mitra" panose="00000400000000000000" pitchFamily="2" charset="-78"/>
              </a:rPr>
              <a:t>در دهان باقی می ماند.</a:t>
            </a: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2684929" y="3297346"/>
            <a:ext cx="360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4000" b="1" dirty="0" smtClean="0">
                <a:solidFill>
                  <a:srgbClr val="0070C0"/>
                </a:solidFill>
                <a:cs typeface="2  Titr" pitchFamily="2" charset="-78"/>
              </a:rPr>
              <a:t>پالپوتومی</a:t>
            </a:r>
            <a:endParaRPr lang="fa-IR" sz="3200" dirty="0">
              <a:solidFill>
                <a:srgbClr val="0070C0"/>
              </a:solidFill>
              <a:cs typeface="B Titr" panose="00000700000000000000" pitchFamily="2" charset="-78"/>
            </a:endParaRPr>
          </a:p>
        </p:txBody>
      </p:sp>
      <p:sp>
        <p:nvSpPr>
          <p:cNvPr id="2" name="Cloud Callout 1"/>
          <p:cNvSpPr/>
          <p:nvPr/>
        </p:nvSpPr>
        <p:spPr>
          <a:xfrm rot="20089164" flipH="1">
            <a:off x="171960" y="174540"/>
            <a:ext cx="2475859" cy="1447800"/>
          </a:xfrm>
          <a:prstGeom prst="cloudCallou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800" dirty="0" smtClean="0">
                <a:solidFill>
                  <a:schemeClr val="accent6">
                    <a:lumMod val="75000"/>
                  </a:schemeClr>
                </a:solidFill>
                <a:cs typeface="2  Titr" panose="00000700000000000000" pitchFamily="2" charset="-78"/>
              </a:rPr>
              <a:t>درمانهای دندانپزشکی</a:t>
            </a:r>
            <a:endParaRPr lang="en-US" sz="2800" dirty="0">
              <a:solidFill>
                <a:schemeClr val="accent6">
                  <a:lumMod val="75000"/>
                </a:schemeClr>
              </a:solidFill>
              <a:cs typeface="2  Titr" panose="00000700000000000000" pitchFamily="2" charset="-7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3580" y="2849108"/>
            <a:ext cx="1443819" cy="116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872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225035"/>
            <a:ext cx="8285533" cy="1594365"/>
          </a:xfrm>
        </p:spPr>
        <p:txBody>
          <a:bodyPr>
            <a:normAutofit/>
          </a:bodyPr>
          <a:lstStyle/>
          <a:p>
            <a:pPr marL="0" indent="0" algn="just" rtl="1" eaLnBrk="1" hangingPunct="1">
              <a:lnSpc>
                <a:spcPct val="150000"/>
              </a:lnSpc>
              <a:buClr>
                <a:srgbClr val="00B050"/>
              </a:buClr>
              <a:buSzPct val="150000"/>
              <a:buNone/>
              <a:defRPr/>
            </a:pPr>
            <a:r>
              <a:rPr lang="fa-IR" altLang="en-US" sz="2000" b="1" dirty="0" smtClean="0">
                <a:cs typeface="2  Mitra" panose="00000400000000000000" pitchFamily="2" charset="-78"/>
              </a:rPr>
              <a:t>دندان به هر دلیلی </a:t>
            </a:r>
            <a:r>
              <a:rPr lang="fa-IR" altLang="en-US" sz="2000" b="1" dirty="0" smtClean="0">
                <a:solidFill>
                  <a:srgbClr val="0066FF"/>
                </a:solidFill>
                <a:cs typeface="2  Mitra" panose="00000400000000000000" pitchFamily="2" charset="-78"/>
              </a:rPr>
              <a:t>قابل نگهداری نباشد.</a:t>
            </a:r>
          </a:p>
          <a:p>
            <a:pPr marL="0" indent="0" algn="just" rtl="1" eaLnBrk="1" hangingPunct="1">
              <a:lnSpc>
                <a:spcPct val="150000"/>
              </a:lnSpc>
              <a:buClr>
                <a:srgbClr val="00B050"/>
              </a:buClr>
              <a:buSzPct val="150000"/>
              <a:buNone/>
              <a:defRPr/>
            </a:pPr>
            <a:r>
              <a:rPr lang="fa-IR" altLang="en-US" sz="2000" b="1" dirty="0" smtClean="0">
                <a:cs typeface="2  Mitra" panose="00000400000000000000" pitchFamily="2" charset="-78"/>
              </a:rPr>
              <a:t> به دلیل پیشگیری از عوارض بعدی باید </a:t>
            </a:r>
            <a:r>
              <a:rPr lang="fa-IR" altLang="en-US" sz="20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از دهان خارج شود</a:t>
            </a:r>
            <a:r>
              <a:rPr lang="fa-IR" altLang="en-US" sz="2000" b="1" dirty="0" smtClean="0">
                <a:cs typeface="2  Mitra" panose="00000400000000000000" pitchFamily="2" charset="-78"/>
              </a:rPr>
              <a:t>.</a:t>
            </a:r>
            <a:endParaRPr lang="fa-IR" altLang="en-US" sz="2000" b="1" dirty="0" smtClean="0">
              <a:solidFill>
                <a:srgbClr val="FF0000"/>
              </a:solidFill>
              <a:cs typeface="2  Mitra" panose="00000400000000000000" pitchFamily="2" charset="-78"/>
            </a:endParaRP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2684929" y="233665"/>
            <a:ext cx="360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4000" b="1" dirty="0" smtClean="0">
                <a:solidFill>
                  <a:srgbClr val="0070C0"/>
                </a:solidFill>
                <a:cs typeface="2  Titr" pitchFamily="2" charset="-78"/>
              </a:rPr>
              <a:t>کشیدن دندان</a:t>
            </a:r>
            <a:endParaRPr lang="fa-IR" sz="3200" dirty="0">
              <a:solidFill>
                <a:srgbClr val="0070C0"/>
              </a:solidFill>
              <a:cs typeface="B Titr" panose="00000700000000000000" pitchFamily="2" charset="-78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24921" y="3344315"/>
            <a:ext cx="8241612" cy="31877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rtl="1">
              <a:lnSpc>
                <a:spcPct val="160000"/>
              </a:lnSpc>
              <a:buClr>
                <a:srgbClr val="00B050"/>
              </a:buClr>
              <a:buSzPct val="150000"/>
              <a:buFont typeface="Arial" pitchFamily="34" charset="0"/>
              <a:buNone/>
              <a:defRPr/>
            </a:pPr>
            <a:r>
              <a:rPr lang="fa-IR" altLang="en-US" sz="1800" b="1" dirty="0" smtClean="0">
                <a:cs typeface="2  Mitra" panose="00000400000000000000" pitchFamily="2" charset="-78"/>
              </a:rPr>
              <a:t>جرم اطراف دندان به وسیله دستگاه جرمگیر برداشته می شود.</a:t>
            </a:r>
            <a:endParaRPr lang="en-US" altLang="en-US" sz="1800" b="1" dirty="0" smtClean="0">
              <a:cs typeface="2  Mitra" panose="00000400000000000000" pitchFamily="2" charset="-78"/>
            </a:endParaRPr>
          </a:p>
          <a:p>
            <a:pPr marL="0" indent="0" algn="just" rtl="1">
              <a:lnSpc>
                <a:spcPct val="160000"/>
              </a:lnSpc>
              <a:buClr>
                <a:srgbClr val="00B050"/>
              </a:buClr>
              <a:buSzPct val="150000"/>
              <a:buFont typeface="Arial" pitchFamily="34" charset="0"/>
              <a:buNone/>
              <a:defRPr/>
            </a:pPr>
            <a:r>
              <a:rPr lang="fa-IR" altLang="en-US" sz="1800" b="1" dirty="0" smtClean="0">
                <a:cs typeface="2  Mitra" panose="00000400000000000000" pitchFamily="2" charset="-78"/>
              </a:rPr>
              <a:t> با انجام جرمگیری از </a:t>
            </a:r>
            <a:r>
              <a:rPr lang="fa-IR" altLang="en-US" sz="18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ایجاد بیماری لثه</a:t>
            </a:r>
            <a:r>
              <a:rPr lang="fa-IR" altLang="en-US" sz="1800" b="1" dirty="0" smtClean="0">
                <a:cs typeface="2  Mitra" panose="00000400000000000000" pitchFamily="2" charset="-78"/>
              </a:rPr>
              <a:t> پیشگیری به عمل می آید.</a:t>
            </a:r>
          </a:p>
          <a:p>
            <a:pPr marL="0" indent="0" algn="just" rtl="1">
              <a:lnSpc>
                <a:spcPct val="160000"/>
              </a:lnSpc>
              <a:buClr>
                <a:srgbClr val="00B050"/>
              </a:buClr>
              <a:buSzPct val="150000"/>
              <a:buFont typeface="Arial" pitchFamily="34" charset="0"/>
              <a:buNone/>
              <a:defRPr/>
            </a:pPr>
            <a:r>
              <a:rPr lang="fa-IR" altLang="en-US" sz="1800" b="1" dirty="0" smtClean="0">
                <a:cs typeface="2  Mitra" panose="00000400000000000000" pitchFamily="2" charset="-78"/>
              </a:rPr>
              <a:t>جرمگیری صحیح باعث: لقی دندانها، ایجادفاصله بین دندان ها و سائیدگی مینا نمی گردد.</a:t>
            </a:r>
          </a:p>
          <a:p>
            <a:pPr marL="0" indent="0" algn="just" rtl="1">
              <a:lnSpc>
                <a:spcPct val="160000"/>
              </a:lnSpc>
              <a:buClr>
                <a:srgbClr val="00B050"/>
              </a:buClr>
              <a:buSzPct val="150000"/>
              <a:buFont typeface="Arial" pitchFamily="34" charset="0"/>
              <a:buNone/>
              <a:defRPr/>
            </a:pPr>
            <a:r>
              <a:rPr lang="fa-IR" altLang="en-US" sz="1800" b="1" dirty="0" smtClean="0">
                <a:solidFill>
                  <a:srgbClr val="0066FF"/>
                </a:solidFill>
                <a:cs typeface="2  Mitra" panose="00000400000000000000" pitchFamily="2" charset="-78"/>
              </a:rPr>
              <a:t>حساسیت پس از جرمگیری ظرف مدت کوتاهی برطرف می شود. </a:t>
            </a: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2745727" y="2451157"/>
            <a:ext cx="360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4000" b="1" dirty="0" smtClean="0">
                <a:solidFill>
                  <a:srgbClr val="0070C0"/>
                </a:solidFill>
                <a:cs typeface="2  Titr" pitchFamily="2" charset="-78"/>
              </a:rPr>
              <a:t>جرمگیری و برساژ</a:t>
            </a:r>
            <a:endParaRPr lang="fa-IR" sz="3200" dirty="0">
              <a:solidFill>
                <a:srgbClr val="0070C0"/>
              </a:solidFill>
              <a:cs typeface="B Titr" panose="00000700000000000000" pitchFamily="2" charset="-78"/>
            </a:endParaRPr>
          </a:p>
        </p:txBody>
      </p:sp>
      <p:sp>
        <p:nvSpPr>
          <p:cNvPr id="2" name="Cloud Callout 1"/>
          <p:cNvSpPr/>
          <p:nvPr/>
        </p:nvSpPr>
        <p:spPr>
          <a:xfrm rot="20089164" flipH="1">
            <a:off x="341182" y="289142"/>
            <a:ext cx="2298196" cy="1447800"/>
          </a:xfrm>
          <a:prstGeom prst="cloudCallou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800" dirty="0" smtClean="0">
                <a:solidFill>
                  <a:schemeClr val="accent6">
                    <a:lumMod val="75000"/>
                  </a:schemeClr>
                </a:solidFill>
                <a:cs typeface="2  Titr" panose="00000700000000000000" pitchFamily="2" charset="-78"/>
              </a:rPr>
              <a:t>درمانهای دندانپزشکی</a:t>
            </a:r>
            <a:endParaRPr lang="en-US" sz="2800" dirty="0">
              <a:solidFill>
                <a:schemeClr val="accent6">
                  <a:lumMod val="75000"/>
                </a:schemeClr>
              </a:solidFill>
              <a:cs typeface="2  Titr" panose="00000700000000000000" pitchFamily="2" charset="-7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6220" y="2157061"/>
            <a:ext cx="1466678" cy="130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817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397933" y="1209098"/>
            <a:ext cx="8285533" cy="1916096"/>
          </a:xfrm>
        </p:spPr>
        <p:txBody>
          <a:bodyPr>
            <a:noAutofit/>
          </a:bodyPr>
          <a:lstStyle/>
          <a:p>
            <a:pPr marL="0" indent="0" algn="just" rtl="1" eaLnBrk="1" hangingPunct="1">
              <a:lnSpc>
                <a:spcPct val="150000"/>
              </a:lnSpc>
              <a:buClr>
                <a:srgbClr val="00B050"/>
              </a:buClr>
              <a:buSzPct val="150000"/>
              <a:buNone/>
              <a:defRPr/>
            </a:pPr>
            <a:r>
              <a:rPr lang="fa-IR" altLang="en-US" sz="1800" b="1" dirty="0" smtClean="0">
                <a:solidFill>
                  <a:srgbClr val="0066FF"/>
                </a:solidFill>
                <a:cs typeface="2  Mitra" panose="00000400000000000000" pitchFamily="2" charset="-78"/>
              </a:rPr>
              <a:t>نامرتبی دندان ها </a:t>
            </a:r>
            <a:r>
              <a:rPr lang="fa-IR" altLang="en-US" sz="1800" b="1" dirty="0" smtClean="0">
                <a:cs typeface="2  Mitra" panose="00000400000000000000" pitchFamily="2" charset="-78"/>
              </a:rPr>
              <a:t>با ارتودنسی قابل پیشگیری است.</a:t>
            </a:r>
          </a:p>
          <a:p>
            <a:pPr marL="0" indent="0" algn="just" rtl="1" eaLnBrk="1" hangingPunct="1">
              <a:lnSpc>
                <a:spcPct val="150000"/>
              </a:lnSpc>
              <a:buClr>
                <a:srgbClr val="00B050"/>
              </a:buClr>
              <a:buSzPct val="150000"/>
              <a:buNone/>
              <a:defRPr/>
            </a:pPr>
            <a:r>
              <a:rPr lang="fa-IR" altLang="en-US" sz="1800" b="1" dirty="0" smtClean="0">
                <a:cs typeface="2  Mitra" panose="00000400000000000000" pitchFamily="2" charset="-78"/>
              </a:rPr>
              <a:t>این کار علاوه بر تامین زیبائی، کمک فراوانی به عمل جویدن و تکلم و تنفس نموده و از بیماری های لثه و پوسیدگی و برخی ناراحتی های مفصلی فک جلوگیری می نماید.</a:t>
            </a: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2684929" y="233665"/>
            <a:ext cx="360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4000" b="1" dirty="0" smtClean="0">
                <a:solidFill>
                  <a:srgbClr val="0070C0"/>
                </a:solidFill>
                <a:cs typeface="2  Titr" pitchFamily="2" charset="-78"/>
              </a:rPr>
              <a:t>ارتودنسی</a:t>
            </a:r>
            <a:endParaRPr lang="fa-IR" sz="3200" dirty="0">
              <a:solidFill>
                <a:srgbClr val="0070C0"/>
              </a:solidFill>
              <a:cs typeface="B Titr" panose="00000700000000000000" pitchFamily="2" charset="-78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06400" y="3624631"/>
            <a:ext cx="8241612" cy="2590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rtl="1">
              <a:lnSpc>
                <a:spcPct val="160000"/>
              </a:lnSpc>
              <a:buClr>
                <a:srgbClr val="00B050"/>
              </a:buClr>
              <a:buSzPct val="150000"/>
              <a:buFont typeface="Arial" pitchFamily="34" charset="0"/>
              <a:buNone/>
              <a:defRPr/>
            </a:pPr>
            <a:r>
              <a:rPr lang="fa-IR" altLang="en-US" sz="2000" b="1" dirty="0" smtClean="0">
                <a:cs typeface="2  Mitra" panose="00000400000000000000" pitchFamily="2" charset="-78"/>
              </a:rPr>
              <a:t>دندان های شیری باید تا زمان رویش دندان های دائمی جانشین در دهان باقی بمانند تا </a:t>
            </a:r>
            <a:r>
              <a:rPr lang="fa-IR" altLang="en-US" sz="2000" b="1" dirty="0" smtClean="0">
                <a:solidFill>
                  <a:srgbClr val="3366FF"/>
                </a:solidFill>
                <a:cs typeface="2  Mitra" panose="00000400000000000000" pitchFamily="2" charset="-78"/>
              </a:rPr>
              <a:t>بتوانند فضا را حفظ نمایند</a:t>
            </a:r>
            <a:r>
              <a:rPr lang="fa-IR" altLang="en-US" sz="2000" b="1" dirty="0" smtClean="0">
                <a:cs typeface="2  Mitra" panose="00000400000000000000" pitchFamily="2" charset="-78"/>
              </a:rPr>
              <a:t>.</a:t>
            </a:r>
          </a:p>
          <a:p>
            <a:pPr marL="0" indent="0" algn="just" rtl="1">
              <a:lnSpc>
                <a:spcPct val="160000"/>
              </a:lnSpc>
              <a:buClr>
                <a:srgbClr val="00B050"/>
              </a:buClr>
              <a:buSzPct val="150000"/>
              <a:buFont typeface="Arial" pitchFamily="34" charset="0"/>
              <a:buNone/>
              <a:defRPr/>
            </a:pPr>
            <a:r>
              <a:rPr lang="fa-IR" altLang="en-US" sz="2000" b="1" dirty="0" smtClean="0">
                <a:cs typeface="2  Mitra" panose="00000400000000000000" pitchFamily="2" charset="-78"/>
              </a:rPr>
              <a:t>به هر دلیلی دندان های شیری زودتر از موقع از دست بروند برای جلوگیری از انحراف سایر دندان ها تا زمان </a:t>
            </a:r>
            <a:r>
              <a:rPr lang="fa-IR" altLang="en-US" sz="20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رویش دندان ها </a:t>
            </a:r>
            <a:r>
              <a:rPr lang="fa-IR" altLang="en-US" sz="2000" b="1" dirty="0" smtClean="0">
                <a:cs typeface="2  Mitra" panose="00000400000000000000" pitchFamily="2" charset="-78"/>
              </a:rPr>
              <a:t>از یک فضانگهدارنده استفاده </a:t>
            </a:r>
            <a:r>
              <a:rPr lang="fa-IR" altLang="en-US" sz="2000" b="1" dirty="0">
                <a:cs typeface="2  Mitra" panose="00000400000000000000" pitchFamily="2" charset="-78"/>
              </a:rPr>
              <a:t>شود</a:t>
            </a:r>
            <a:r>
              <a:rPr lang="fa-IR" altLang="en-US" sz="2000" b="1" dirty="0" smtClean="0">
                <a:cs typeface="2  Mitra" panose="00000400000000000000" pitchFamily="2" charset="-78"/>
              </a:rPr>
              <a:t>.</a:t>
            </a: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2701806" y="2904631"/>
            <a:ext cx="360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4000" b="1" dirty="0" smtClean="0">
                <a:solidFill>
                  <a:srgbClr val="0070C0"/>
                </a:solidFill>
                <a:cs typeface="2  Titr" pitchFamily="2" charset="-78"/>
              </a:rPr>
              <a:t>فضا نگهدارنده</a:t>
            </a:r>
            <a:endParaRPr lang="fa-IR" sz="3200" dirty="0">
              <a:solidFill>
                <a:srgbClr val="0070C0"/>
              </a:solidFill>
              <a:cs typeface="B Titr" panose="00000700000000000000" pitchFamily="2" charset="-78"/>
            </a:endParaRPr>
          </a:p>
        </p:txBody>
      </p:sp>
      <p:sp>
        <p:nvSpPr>
          <p:cNvPr id="2" name="Cloud Callout 1"/>
          <p:cNvSpPr/>
          <p:nvPr/>
        </p:nvSpPr>
        <p:spPr>
          <a:xfrm rot="20089164" flipH="1">
            <a:off x="365086" y="131406"/>
            <a:ext cx="2273100" cy="1447800"/>
          </a:xfrm>
          <a:prstGeom prst="cloudCallou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800" dirty="0" smtClean="0">
                <a:solidFill>
                  <a:schemeClr val="accent6">
                    <a:lumMod val="75000"/>
                  </a:schemeClr>
                </a:solidFill>
                <a:cs typeface="2  Titr" panose="00000700000000000000" pitchFamily="2" charset="-78"/>
              </a:rPr>
              <a:t>درمانهای دندانپزشکی</a:t>
            </a:r>
            <a:endParaRPr lang="en-US" sz="2800" dirty="0">
              <a:solidFill>
                <a:schemeClr val="accent6">
                  <a:lumMod val="75000"/>
                </a:schemeClr>
              </a:solidFill>
              <a:cs typeface="2  Titr" panose="00000700000000000000" pitchFamily="2" charset="-7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496" y="2631400"/>
            <a:ext cx="1238250" cy="993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3"/>
          <p:cNvSpPr txBox="1">
            <a:spLocks/>
          </p:cNvSpPr>
          <p:nvPr/>
        </p:nvSpPr>
        <p:spPr>
          <a:xfrm>
            <a:off x="1442329" y="270283"/>
            <a:ext cx="5881500" cy="6858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3200" b="1" dirty="0">
                <a:solidFill>
                  <a:srgbClr val="FF0000"/>
                </a:solidFill>
                <a:cs typeface="2  Titr" pitchFamily="2" charset="-78"/>
              </a:rPr>
              <a:t>شاخص های سلامت دهان و دندان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1404922" y="1209500"/>
            <a:ext cx="7010400" cy="18443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buClr>
                <a:srgbClr val="CC0000"/>
              </a:buClr>
              <a:buFont typeface="Wingdings" panose="05000000000000000000" pitchFamily="2" charset="2"/>
              <a:buChar char="Ø"/>
            </a:pPr>
            <a:r>
              <a:rPr lang="en-US" altLang="en-US" b="1" dirty="0" err="1" smtClean="0">
                <a:cs typeface="2  Mitra" panose="00000400000000000000" pitchFamily="2" charset="-78"/>
              </a:rPr>
              <a:t>dmft</a:t>
            </a:r>
            <a:r>
              <a:rPr lang="en-US" altLang="en-US" b="1" dirty="0" smtClean="0">
                <a:cs typeface="2  Mitra" panose="00000400000000000000" pitchFamily="2" charset="-78"/>
              </a:rPr>
              <a:t>  </a:t>
            </a:r>
            <a:r>
              <a:rPr lang="fa-IR" altLang="en-US" b="1" dirty="0" smtClean="0">
                <a:cs typeface="2  Mitra" panose="00000400000000000000" pitchFamily="2" charset="-78"/>
              </a:rPr>
              <a:t>   (دندانهای شیری)</a:t>
            </a:r>
          </a:p>
          <a:p>
            <a:pPr algn="r" rtl="1">
              <a:buClr>
                <a:srgbClr val="CC0000"/>
              </a:buClr>
              <a:buFont typeface="Wingdings" panose="05000000000000000000" pitchFamily="2" charset="2"/>
              <a:buChar char="Ø"/>
            </a:pPr>
            <a:r>
              <a:rPr lang="en-US" altLang="en-US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DMFT  </a:t>
            </a:r>
            <a:r>
              <a:rPr lang="fa-IR" altLang="en-US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   (دندانهای دایمی)</a:t>
            </a:r>
            <a:endParaRPr lang="en-US" altLang="en-US" b="1" dirty="0" smtClean="0">
              <a:solidFill>
                <a:srgbClr val="FF00FF"/>
              </a:solidFill>
              <a:cs typeface="2  Mitra" panose="00000400000000000000" pitchFamily="2" charset="-78"/>
            </a:endParaRPr>
          </a:p>
          <a:p>
            <a:pPr algn="r" rtl="1">
              <a:buClr>
                <a:srgbClr val="CC0000"/>
              </a:buClr>
              <a:buFont typeface="Wingdings" panose="05000000000000000000" pitchFamily="2" charset="2"/>
              <a:buChar char="Ø"/>
            </a:pPr>
            <a:r>
              <a:rPr lang="en-US" altLang="en-US" b="1" dirty="0" smtClean="0">
                <a:cs typeface="2  Mitra" panose="00000400000000000000" pitchFamily="2" charset="-78"/>
              </a:rPr>
              <a:t>Caries Free  </a:t>
            </a:r>
            <a:r>
              <a:rPr lang="fa-IR" altLang="en-US" b="1" dirty="0" smtClean="0">
                <a:cs typeface="2  Mitra" panose="00000400000000000000" pitchFamily="2" charset="-78"/>
              </a:rPr>
              <a:t>   (بدون پوسیدگی)</a:t>
            </a:r>
            <a:endParaRPr lang="en-US" altLang="en-US" b="1" dirty="0" smtClean="0">
              <a:cs typeface="2  Mitra" panose="00000400000000000000" pitchFamily="2" charset="-78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304800" y="3174252"/>
            <a:ext cx="8610600" cy="3431070"/>
            <a:chOff x="1062596" y="2542137"/>
            <a:chExt cx="6823528" cy="4063185"/>
          </a:xfrm>
          <a:scene3d>
            <a:camera prst="perspectiveAbove" zoom="91000"/>
            <a:lightRig rig="threePt" dir="t">
              <a:rot lat="0" lon="0" rev="20640000"/>
            </a:lightRig>
          </a:scene3d>
        </p:grpSpPr>
        <p:sp>
          <p:nvSpPr>
            <p:cNvPr id="25" name="Freeform 24"/>
            <p:cNvSpPr/>
            <p:nvPr/>
          </p:nvSpPr>
          <p:spPr>
            <a:xfrm>
              <a:off x="3482000" y="4620602"/>
              <a:ext cx="1984720" cy="1984720"/>
            </a:xfrm>
            <a:custGeom>
              <a:avLst/>
              <a:gdLst>
                <a:gd name="connsiteX0" fmla="*/ 0 w 1984720"/>
                <a:gd name="connsiteY0" fmla="*/ 992360 h 1984720"/>
                <a:gd name="connsiteX1" fmla="*/ 992360 w 1984720"/>
                <a:gd name="connsiteY1" fmla="*/ 0 h 1984720"/>
                <a:gd name="connsiteX2" fmla="*/ 1984720 w 1984720"/>
                <a:gd name="connsiteY2" fmla="*/ 992360 h 1984720"/>
                <a:gd name="connsiteX3" fmla="*/ 992360 w 1984720"/>
                <a:gd name="connsiteY3" fmla="*/ 1984720 h 1984720"/>
                <a:gd name="connsiteX4" fmla="*/ 0 w 1984720"/>
                <a:gd name="connsiteY4" fmla="*/ 992360 h 1984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4720" h="1984720">
                  <a:moveTo>
                    <a:pt x="0" y="992360"/>
                  </a:moveTo>
                  <a:cubicBezTo>
                    <a:pt x="0" y="444295"/>
                    <a:pt x="444295" y="0"/>
                    <a:pt x="992360" y="0"/>
                  </a:cubicBezTo>
                  <a:cubicBezTo>
                    <a:pt x="1540425" y="0"/>
                    <a:pt x="1984720" y="444295"/>
                    <a:pt x="1984720" y="992360"/>
                  </a:cubicBezTo>
                  <a:cubicBezTo>
                    <a:pt x="1984720" y="1540425"/>
                    <a:pt x="1540425" y="1984720"/>
                    <a:pt x="992360" y="1984720"/>
                  </a:cubicBezTo>
                  <a:cubicBezTo>
                    <a:pt x="444295" y="1984720"/>
                    <a:pt x="0" y="1540425"/>
                    <a:pt x="0" y="9923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C000"/>
                </a:gs>
                <a:gs pos="79000">
                  <a:schemeClr val="accent6">
                    <a:tint val="37000"/>
                    <a:satMod val="300000"/>
                  </a:schemeClr>
                </a:gs>
                <a:gs pos="100000">
                  <a:schemeClr val="accent6">
                    <a:lumMod val="40000"/>
                    <a:lumOff val="60000"/>
                  </a:schemeClr>
                </a:gs>
              </a:gsLst>
              <a:lin ang="2700000" scaled="1"/>
              <a:tileRect/>
            </a:gradFill>
            <a:ln>
              <a:solidFill>
                <a:schemeClr val="tx1"/>
              </a:solidFill>
            </a:ln>
            <a:sp3d>
              <a:bevelT/>
            </a:sp3d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spcFirstLastPara="0" vert="horz" wrap="square" lIns="312881" tIns="312881" rIns="312881" bIns="312881" numCol="1" spcCol="1270" anchor="ctr" anchorCtr="0">
              <a:noAutofit/>
            </a:bodyPr>
            <a:lstStyle/>
            <a:p>
              <a:pPr lvl="0" algn="ctr" defTabSz="15557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500" b="1" kern="1200" cap="none" spc="50" dirty="0" smtClean="0">
                  <a:ln w="11430"/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DMFT</a:t>
              </a:r>
              <a:endParaRPr lang="en-US" sz="3500" kern="1200" dirty="0"/>
            </a:p>
          </p:txBody>
        </p:sp>
        <p:sp>
          <p:nvSpPr>
            <p:cNvPr id="26" name="Left Arrow 25"/>
            <p:cNvSpPr/>
            <p:nvPr/>
          </p:nvSpPr>
          <p:spPr>
            <a:xfrm rot="20700000">
              <a:off x="5490806" y="4859802"/>
              <a:ext cx="1477752" cy="565645"/>
            </a:xfrm>
            <a:prstGeom prst="leftArrow">
              <a:avLst>
                <a:gd name="adj1" fmla="val 60000"/>
                <a:gd name="adj2" fmla="val 50000"/>
              </a:avLst>
            </a:pr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2000">
                  <a:schemeClr val="accent4">
                    <a:tint val="37000"/>
                    <a:satMod val="300000"/>
                  </a:schemeClr>
                </a:gs>
                <a:gs pos="100000">
                  <a:schemeClr val="accent4">
                    <a:lumMod val="40000"/>
                    <a:lumOff val="60000"/>
                  </a:schemeClr>
                </a:gs>
              </a:gsLst>
              <a:lin ang="2700000" scaled="1"/>
            </a:gradFill>
            <a:sp3d z="-211800">
              <a:bevelT w="40600" h="20600"/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27" name="Freeform 26"/>
            <p:cNvSpPr/>
            <p:nvPr/>
          </p:nvSpPr>
          <p:spPr>
            <a:xfrm>
              <a:off x="6000640" y="4197196"/>
              <a:ext cx="1885484" cy="1508387"/>
            </a:xfrm>
            <a:custGeom>
              <a:avLst/>
              <a:gdLst>
                <a:gd name="connsiteX0" fmla="*/ 0 w 1885484"/>
                <a:gd name="connsiteY0" fmla="*/ 150839 h 1508387"/>
                <a:gd name="connsiteX1" fmla="*/ 150839 w 1885484"/>
                <a:gd name="connsiteY1" fmla="*/ 0 h 1508387"/>
                <a:gd name="connsiteX2" fmla="*/ 1734645 w 1885484"/>
                <a:gd name="connsiteY2" fmla="*/ 0 h 1508387"/>
                <a:gd name="connsiteX3" fmla="*/ 1885484 w 1885484"/>
                <a:gd name="connsiteY3" fmla="*/ 150839 h 1508387"/>
                <a:gd name="connsiteX4" fmla="*/ 1885484 w 1885484"/>
                <a:gd name="connsiteY4" fmla="*/ 1357548 h 1508387"/>
                <a:gd name="connsiteX5" fmla="*/ 1734645 w 1885484"/>
                <a:gd name="connsiteY5" fmla="*/ 1508387 h 1508387"/>
                <a:gd name="connsiteX6" fmla="*/ 150839 w 1885484"/>
                <a:gd name="connsiteY6" fmla="*/ 1508387 h 1508387"/>
                <a:gd name="connsiteX7" fmla="*/ 0 w 1885484"/>
                <a:gd name="connsiteY7" fmla="*/ 1357548 h 1508387"/>
                <a:gd name="connsiteX8" fmla="*/ 0 w 1885484"/>
                <a:gd name="connsiteY8" fmla="*/ 150839 h 1508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85484" h="1508387">
                  <a:moveTo>
                    <a:pt x="0" y="150839"/>
                  </a:moveTo>
                  <a:cubicBezTo>
                    <a:pt x="0" y="67533"/>
                    <a:pt x="67533" y="0"/>
                    <a:pt x="150839" y="0"/>
                  </a:cubicBezTo>
                  <a:lnTo>
                    <a:pt x="1734645" y="0"/>
                  </a:lnTo>
                  <a:cubicBezTo>
                    <a:pt x="1817951" y="0"/>
                    <a:pt x="1885484" y="67533"/>
                    <a:pt x="1885484" y="150839"/>
                  </a:cubicBezTo>
                  <a:lnTo>
                    <a:pt x="1885484" y="1357548"/>
                  </a:lnTo>
                  <a:cubicBezTo>
                    <a:pt x="1885484" y="1440854"/>
                    <a:pt x="1817951" y="1508387"/>
                    <a:pt x="1734645" y="1508387"/>
                  </a:cubicBezTo>
                  <a:lnTo>
                    <a:pt x="150839" y="1508387"/>
                  </a:lnTo>
                  <a:cubicBezTo>
                    <a:pt x="67533" y="1508387"/>
                    <a:pt x="0" y="1440854"/>
                    <a:pt x="0" y="1357548"/>
                  </a:cubicBezTo>
                  <a:lnTo>
                    <a:pt x="0" y="15083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60000"/>
                    <a:lumOff val="40000"/>
                  </a:schemeClr>
                </a:gs>
                <a:gs pos="82000">
                  <a:schemeClr val="accent4">
                    <a:tint val="37000"/>
                    <a:satMod val="300000"/>
                  </a:schemeClr>
                </a:gs>
                <a:gs pos="100000">
                  <a:schemeClr val="accent4">
                    <a:lumMod val="40000"/>
                    <a:lumOff val="60000"/>
                  </a:schemeClr>
                </a:gs>
              </a:gsLst>
              <a:lin ang="2700000" scaled="1"/>
              <a:tileRect/>
            </a:gradFill>
            <a:ln>
              <a:solidFill>
                <a:schemeClr val="tx1"/>
              </a:solidFill>
            </a:ln>
            <a:sp3d>
              <a:bevelT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spcFirstLastPara="0" vert="horz" wrap="square" lIns="114664" tIns="114664" rIns="114664" bIns="114664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700" b="1" spc="50" dirty="0" smtClean="0">
                  <a:ln w="11430"/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Tooth</a:t>
              </a:r>
              <a:endParaRPr lang="en-US" sz="3700" kern="1200" dirty="0"/>
            </a:p>
          </p:txBody>
        </p:sp>
        <p:sp>
          <p:nvSpPr>
            <p:cNvPr id="28" name="Left Arrow 27"/>
            <p:cNvSpPr/>
            <p:nvPr/>
          </p:nvSpPr>
          <p:spPr>
            <a:xfrm rot="17700000">
              <a:off x="4503484" y="3683158"/>
              <a:ext cx="1477752" cy="565645"/>
            </a:xfrm>
            <a:prstGeom prst="leftArrow">
              <a:avLst>
                <a:gd name="adj1" fmla="val 60000"/>
                <a:gd name="adj2" fmla="val 50000"/>
              </a:avLst>
            </a:prstGeom>
            <a:gradFill>
              <a:gsLst>
                <a:gs pos="0">
                  <a:schemeClr val="accent5">
                    <a:lumMod val="75000"/>
                  </a:schemeClr>
                </a:gs>
                <a:gs pos="75000">
                  <a:schemeClr val="accent5">
                    <a:tint val="37000"/>
                    <a:satMod val="30000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2700000" scaled="1"/>
            </a:gradFill>
            <a:sp3d z="-211800">
              <a:bevelT w="40600" h="20600"/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29" name="Freeform 28"/>
            <p:cNvSpPr/>
            <p:nvPr/>
          </p:nvSpPr>
          <p:spPr>
            <a:xfrm>
              <a:off x="4611881" y="2542137"/>
              <a:ext cx="1885484" cy="1508387"/>
            </a:xfrm>
            <a:custGeom>
              <a:avLst/>
              <a:gdLst>
                <a:gd name="connsiteX0" fmla="*/ 0 w 1885484"/>
                <a:gd name="connsiteY0" fmla="*/ 150839 h 1508387"/>
                <a:gd name="connsiteX1" fmla="*/ 150839 w 1885484"/>
                <a:gd name="connsiteY1" fmla="*/ 0 h 1508387"/>
                <a:gd name="connsiteX2" fmla="*/ 1734645 w 1885484"/>
                <a:gd name="connsiteY2" fmla="*/ 0 h 1508387"/>
                <a:gd name="connsiteX3" fmla="*/ 1885484 w 1885484"/>
                <a:gd name="connsiteY3" fmla="*/ 150839 h 1508387"/>
                <a:gd name="connsiteX4" fmla="*/ 1885484 w 1885484"/>
                <a:gd name="connsiteY4" fmla="*/ 1357548 h 1508387"/>
                <a:gd name="connsiteX5" fmla="*/ 1734645 w 1885484"/>
                <a:gd name="connsiteY5" fmla="*/ 1508387 h 1508387"/>
                <a:gd name="connsiteX6" fmla="*/ 150839 w 1885484"/>
                <a:gd name="connsiteY6" fmla="*/ 1508387 h 1508387"/>
                <a:gd name="connsiteX7" fmla="*/ 0 w 1885484"/>
                <a:gd name="connsiteY7" fmla="*/ 1357548 h 1508387"/>
                <a:gd name="connsiteX8" fmla="*/ 0 w 1885484"/>
                <a:gd name="connsiteY8" fmla="*/ 150839 h 1508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85484" h="1508387">
                  <a:moveTo>
                    <a:pt x="0" y="150839"/>
                  </a:moveTo>
                  <a:cubicBezTo>
                    <a:pt x="0" y="67533"/>
                    <a:pt x="67533" y="0"/>
                    <a:pt x="150839" y="0"/>
                  </a:cubicBezTo>
                  <a:lnTo>
                    <a:pt x="1734645" y="0"/>
                  </a:lnTo>
                  <a:cubicBezTo>
                    <a:pt x="1817951" y="0"/>
                    <a:pt x="1885484" y="67533"/>
                    <a:pt x="1885484" y="150839"/>
                  </a:cubicBezTo>
                  <a:lnTo>
                    <a:pt x="1885484" y="1357548"/>
                  </a:lnTo>
                  <a:cubicBezTo>
                    <a:pt x="1885484" y="1440854"/>
                    <a:pt x="1817951" y="1508387"/>
                    <a:pt x="1734645" y="1508387"/>
                  </a:cubicBezTo>
                  <a:lnTo>
                    <a:pt x="150839" y="1508387"/>
                  </a:lnTo>
                  <a:cubicBezTo>
                    <a:pt x="67533" y="1508387"/>
                    <a:pt x="0" y="1440854"/>
                    <a:pt x="0" y="1357548"/>
                  </a:cubicBezTo>
                  <a:lnTo>
                    <a:pt x="0" y="15083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75000">
                  <a:schemeClr val="accent5">
                    <a:tint val="37000"/>
                    <a:satMod val="30000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2700000" scaled="1"/>
              <a:tileRect/>
            </a:gradFill>
            <a:ln>
              <a:solidFill>
                <a:schemeClr val="tx1"/>
              </a:solidFill>
            </a:ln>
            <a:sp3d>
              <a:bevelT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spcFirstLastPara="0" vert="horz" wrap="square" lIns="114664" tIns="114664" rIns="114664" bIns="114664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700" b="1" kern="1200" cap="none" spc="50" dirty="0" smtClean="0">
                  <a:ln w="11430"/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Filling</a:t>
              </a:r>
              <a:endParaRPr lang="en-US" sz="3700" kern="1200" dirty="0"/>
            </a:p>
          </p:txBody>
        </p:sp>
        <p:sp>
          <p:nvSpPr>
            <p:cNvPr id="30" name="Left Arrow 29"/>
            <p:cNvSpPr/>
            <p:nvPr/>
          </p:nvSpPr>
          <p:spPr>
            <a:xfrm rot="14700000">
              <a:off x="2967484" y="3683158"/>
              <a:ext cx="1477752" cy="565645"/>
            </a:xfrm>
            <a:prstGeom prst="leftArrow">
              <a:avLst>
                <a:gd name="adj1" fmla="val 60000"/>
                <a:gd name="adj2" fmla="val 50000"/>
              </a:avLst>
            </a:prstGeom>
            <a:gradFill>
              <a:gsLst>
                <a:gs pos="0">
                  <a:srgbClr val="92D050"/>
                </a:gs>
                <a:gs pos="81000">
                  <a:schemeClr val="accent3">
                    <a:tint val="37000"/>
                    <a:satMod val="30000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2700000" scaled="1"/>
            </a:gradFill>
            <a:sp3d z="-211800">
              <a:bevelT w="40600" h="20600"/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31" name="Freeform 30"/>
            <p:cNvSpPr/>
            <p:nvPr/>
          </p:nvSpPr>
          <p:spPr>
            <a:xfrm>
              <a:off x="2451355" y="2542137"/>
              <a:ext cx="1885484" cy="1508387"/>
            </a:xfrm>
            <a:custGeom>
              <a:avLst/>
              <a:gdLst>
                <a:gd name="connsiteX0" fmla="*/ 0 w 1885484"/>
                <a:gd name="connsiteY0" fmla="*/ 150839 h 1508387"/>
                <a:gd name="connsiteX1" fmla="*/ 150839 w 1885484"/>
                <a:gd name="connsiteY1" fmla="*/ 0 h 1508387"/>
                <a:gd name="connsiteX2" fmla="*/ 1734645 w 1885484"/>
                <a:gd name="connsiteY2" fmla="*/ 0 h 1508387"/>
                <a:gd name="connsiteX3" fmla="*/ 1885484 w 1885484"/>
                <a:gd name="connsiteY3" fmla="*/ 150839 h 1508387"/>
                <a:gd name="connsiteX4" fmla="*/ 1885484 w 1885484"/>
                <a:gd name="connsiteY4" fmla="*/ 1357548 h 1508387"/>
                <a:gd name="connsiteX5" fmla="*/ 1734645 w 1885484"/>
                <a:gd name="connsiteY5" fmla="*/ 1508387 h 1508387"/>
                <a:gd name="connsiteX6" fmla="*/ 150839 w 1885484"/>
                <a:gd name="connsiteY6" fmla="*/ 1508387 h 1508387"/>
                <a:gd name="connsiteX7" fmla="*/ 0 w 1885484"/>
                <a:gd name="connsiteY7" fmla="*/ 1357548 h 1508387"/>
                <a:gd name="connsiteX8" fmla="*/ 0 w 1885484"/>
                <a:gd name="connsiteY8" fmla="*/ 150839 h 1508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85484" h="1508387">
                  <a:moveTo>
                    <a:pt x="0" y="150839"/>
                  </a:moveTo>
                  <a:cubicBezTo>
                    <a:pt x="0" y="67533"/>
                    <a:pt x="67533" y="0"/>
                    <a:pt x="150839" y="0"/>
                  </a:cubicBezTo>
                  <a:lnTo>
                    <a:pt x="1734645" y="0"/>
                  </a:lnTo>
                  <a:cubicBezTo>
                    <a:pt x="1817951" y="0"/>
                    <a:pt x="1885484" y="67533"/>
                    <a:pt x="1885484" y="150839"/>
                  </a:cubicBezTo>
                  <a:lnTo>
                    <a:pt x="1885484" y="1357548"/>
                  </a:lnTo>
                  <a:cubicBezTo>
                    <a:pt x="1885484" y="1440854"/>
                    <a:pt x="1817951" y="1508387"/>
                    <a:pt x="1734645" y="1508387"/>
                  </a:cubicBezTo>
                  <a:lnTo>
                    <a:pt x="150839" y="1508387"/>
                  </a:lnTo>
                  <a:cubicBezTo>
                    <a:pt x="67533" y="1508387"/>
                    <a:pt x="0" y="1440854"/>
                    <a:pt x="0" y="1357548"/>
                  </a:cubicBezTo>
                  <a:lnTo>
                    <a:pt x="0" y="150839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92D050"/>
                </a:gs>
                <a:gs pos="81000">
                  <a:schemeClr val="accent3">
                    <a:tint val="37000"/>
                    <a:satMod val="30000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2700000" scaled="1"/>
              <a:tileRect/>
            </a:gradFill>
            <a:ln>
              <a:solidFill>
                <a:schemeClr val="tx1"/>
              </a:solidFill>
            </a:ln>
            <a:sp3d>
              <a:bevelT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spcFirstLastPara="0" vert="horz" wrap="square" lIns="114664" tIns="114664" rIns="114664" bIns="114664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700" b="1" kern="1200" cap="none" spc="50" dirty="0" smtClean="0">
                  <a:ln w="11430"/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Missing</a:t>
              </a:r>
              <a:endParaRPr lang="en-US" sz="3700" kern="1200" dirty="0"/>
            </a:p>
          </p:txBody>
        </p:sp>
        <p:sp>
          <p:nvSpPr>
            <p:cNvPr id="32" name="Left Arrow 31"/>
            <p:cNvSpPr/>
            <p:nvPr/>
          </p:nvSpPr>
          <p:spPr>
            <a:xfrm rot="11700000">
              <a:off x="1980162" y="4859802"/>
              <a:ext cx="1477752" cy="565645"/>
            </a:xfrm>
            <a:prstGeom prst="leftArrow">
              <a:avLst>
                <a:gd name="adj1" fmla="val 60000"/>
                <a:gd name="adj2" fmla="val 50000"/>
              </a:avLst>
            </a:prstGeom>
            <a:gradFill>
              <a:gsLst>
                <a:gs pos="0">
                  <a:srgbClr val="FF0000"/>
                </a:gs>
                <a:gs pos="60000">
                  <a:schemeClr val="accent2">
                    <a:tint val="37000"/>
                    <a:satMod val="300000"/>
                  </a:schemeClr>
                </a:gs>
                <a:gs pos="100000">
                  <a:schemeClr val="accent2">
                    <a:lumMod val="40000"/>
                    <a:lumOff val="60000"/>
                  </a:schemeClr>
                </a:gs>
              </a:gsLst>
              <a:lin ang="2700000" scaled="1"/>
            </a:gradFill>
            <a:sp3d z="-211800">
              <a:bevelT w="40600" h="20600"/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33" name="Freeform 32"/>
            <p:cNvSpPr/>
            <p:nvPr/>
          </p:nvSpPr>
          <p:spPr>
            <a:xfrm>
              <a:off x="1062596" y="4197196"/>
              <a:ext cx="1885484" cy="1508387"/>
            </a:xfrm>
            <a:custGeom>
              <a:avLst/>
              <a:gdLst>
                <a:gd name="connsiteX0" fmla="*/ 0 w 1885484"/>
                <a:gd name="connsiteY0" fmla="*/ 150839 h 1508387"/>
                <a:gd name="connsiteX1" fmla="*/ 150839 w 1885484"/>
                <a:gd name="connsiteY1" fmla="*/ 0 h 1508387"/>
                <a:gd name="connsiteX2" fmla="*/ 1734645 w 1885484"/>
                <a:gd name="connsiteY2" fmla="*/ 0 h 1508387"/>
                <a:gd name="connsiteX3" fmla="*/ 1885484 w 1885484"/>
                <a:gd name="connsiteY3" fmla="*/ 150839 h 1508387"/>
                <a:gd name="connsiteX4" fmla="*/ 1885484 w 1885484"/>
                <a:gd name="connsiteY4" fmla="*/ 1357548 h 1508387"/>
                <a:gd name="connsiteX5" fmla="*/ 1734645 w 1885484"/>
                <a:gd name="connsiteY5" fmla="*/ 1508387 h 1508387"/>
                <a:gd name="connsiteX6" fmla="*/ 150839 w 1885484"/>
                <a:gd name="connsiteY6" fmla="*/ 1508387 h 1508387"/>
                <a:gd name="connsiteX7" fmla="*/ 0 w 1885484"/>
                <a:gd name="connsiteY7" fmla="*/ 1357548 h 1508387"/>
                <a:gd name="connsiteX8" fmla="*/ 0 w 1885484"/>
                <a:gd name="connsiteY8" fmla="*/ 150839 h 1508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85484" h="1508387">
                  <a:moveTo>
                    <a:pt x="0" y="150839"/>
                  </a:moveTo>
                  <a:cubicBezTo>
                    <a:pt x="0" y="67533"/>
                    <a:pt x="67533" y="0"/>
                    <a:pt x="150839" y="0"/>
                  </a:cubicBezTo>
                  <a:lnTo>
                    <a:pt x="1734645" y="0"/>
                  </a:lnTo>
                  <a:cubicBezTo>
                    <a:pt x="1817951" y="0"/>
                    <a:pt x="1885484" y="67533"/>
                    <a:pt x="1885484" y="150839"/>
                  </a:cubicBezTo>
                  <a:lnTo>
                    <a:pt x="1885484" y="1357548"/>
                  </a:lnTo>
                  <a:cubicBezTo>
                    <a:pt x="1885484" y="1440854"/>
                    <a:pt x="1817951" y="1508387"/>
                    <a:pt x="1734645" y="1508387"/>
                  </a:cubicBezTo>
                  <a:lnTo>
                    <a:pt x="150839" y="1508387"/>
                  </a:lnTo>
                  <a:cubicBezTo>
                    <a:pt x="67533" y="1508387"/>
                    <a:pt x="0" y="1440854"/>
                    <a:pt x="0" y="1357548"/>
                  </a:cubicBezTo>
                  <a:lnTo>
                    <a:pt x="0" y="150839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0000"/>
                </a:gs>
                <a:gs pos="60000">
                  <a:schemeClr val="accent2">
                    <a:tint val="37000"/>
                    <a:satMod val="300000"/>
                  </a:schemeClr>
                </a:gs>
                <a:gs pos="100000">
                  <a:schemeClr val="accent2">
                    <a:lumMod val="40000"/>
                    <a:lumOff val="60000"/>
                  </a:schemeClr>
                </a:gs>
              </a:gsLst>
              <a:lin ang="2700000" scaled="1"/>
              <a:tileRect/>
            </a:gradFill>
            <a:ln>
              <a:solidFill>
                <a:schemeClr val="tx1"/>
              </a:solidFill>
            </a:ln>
            <a:sp3d>
              <a:bevelT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114664" tIns="114664" rIns="114664" bIns="114664" numCol="1" spcCol="1270" anchor="ctr" anchorCtr="0">
              <a:noAutofit/>
            </a:bodyPr>
            <a:lstStyle/>
            <a:p>
              <a:pPr lvl="0" algn="ctr" defTabSz="16446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700" b="1" kern="1200" cap="none" spc="50" dirty="0" smtClean="0">
                  <a:ln w="11430"/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Decay</a:t>
              </a:r>
              <a:endParaRPr lang="en-US" sz="37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53235502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038600" cy="4648200"/>
          </a:xfrm>
        </p:spPr>
        <p:txBody>
          <a:bodyPr>
            <a:noAutofit/>
          </a:bodyPr>
          <a:lstStyle/>
          <a:p>
            <a:pPr algn="r" rtl="1">
              <a:lnSpc>
                <a:spcPct val="160000"/>
              </a:lnSpc>
              <a:buClr>
                <a:schemeClr val="accent2">
                  <a:lumMod val="75000"/>
                </a:schemeClr>
              </a:buClr>
              <a:buSzPct val="120000"/>
              <a:buFont typeface="Wingdings" panose="05000000000000000000" pitchFamily="2" charset="2"/>
              <a:buChar char=""/>
            </a:pPr>
            <a:r>
              <a:rPr lang="fa-IR" altLang="en-US" sz="3200" b="1" dirty="0" smtClean="0">
                <a:cs typeface="2  Mitra" panose="00000400000000000000" pitchFamily="2" charset="-78"/>
              </a:rPr>
              <a:t>  </a:t>
            </a:r>
            <a:r>
              <a:rPr lang="fa-IR" altLang="en-US" b="1" dirty="0" smtClean="0">
                <a:cs typeface="2  Mitra" panose="00000400000000000000" pitchFamily="2" charset="-78"/>
              </a:rPr>
              <a:t>میکروب ها</a:t>
            </a:r>
            <a:endParaRPr lang="fa-IR" altLang="en-US" b="1" dirty="0">
              <a:cs typeface="2  Mitra" panose="00000400000000000000" pitchFamily="2" charset="-78"/>
            </a:endParaRPr>
          </a:p>
          <a:p>
            <a:pPr algn="r" rtl="1">
              <a:lnSpc>
                <a:spcPct val="160000"/>
              </a:lnSpc>
              <a:buClr>
                <a:schemeClr val="accent2">
                  <a:lumMod val="75000"/>
                </a:schemeClr>
              </a:buClr>
              <a:buSzPct val="120000"/>
              <a:buFont typeface="Wingdings" panose="05000000000000000000" pitchFamily="2" charset="2"/>
              <a:buChar char=""/>
            </a:pPr>
            <a:r>
              <a:rPr lang="fa-IR" altLang="en-US" b="1" dirty="0" smtClean="0">
                <a:cs typeface="2  Mitra" panose="00000400000000000000" pitchFamily="2" charset="-78"/>
              </a:rPr>
              <a:t>مواد </a:t>
            </a:r>
            <a:r>
              <a:rPr lang="fa-IR" altLang="en-US" b="1" dirty="0">
                <a:cs typeface="2  Mitra" panose="00000400000000000000" pitchFamily="2" charset="-78"/>
              </a:rPr>
              <a:t>قندی</a:t>
            </a:r>
          </a:p>
          <a:p>
            <a:pPr algn="r" rtl="1">
              <a:lnSpc>
                <a:spcPct val="160000"/>
              </a:lnSpc>
              <a:buClr>
                <a:schemeClr val="accent2">
                  <a:lumMod val="75000"/>
                </a:schemeClr>
              </a:buClr>
              <a:buSzPct val="120000"/>
              <a:buFont typeface="Wingdings" panose="05000000000000000000" pitchFamily="2" charset="2"/>
              <a:buChar char=""/>
            </a:pPr>
            <a:r>
              <a:rPr lang="fa-IR" altLang="en-US" b="1" dirty="0" smtClean="0">
                <a:cs typeface="2  Mitra" panose="00000400000000000000" pitchFamily="2" charset="-78"/>
              </a:rPr>
              <a:t>  مقاومت شخص </a:t>
            </a:r>
            <a:r>
              <a:rPr lang="fa-IR" altLang="en-US" b="1" dirty="0">
                <a:cs typeface="2  Mitra" panose="00000400000000000000" pitchFamily="2" charset="-78"/>
              </a:rPr>
              <a:t>ودندان</a:t>
            </a:r>
          </a:p>
          <a:p>
            <a:pPr algn="r" rtl="1">
              <a:lnSpc>
                <a:spcPct val="160000"/>
              </a:lnSpc>
              <a:buClr>
                <a:schemeClr val="accent2">
                  <a:lumMod val="75000"/>
                </a:schemeClr>
              </a:buClr>
              <a:buSzPct val="120000"/>
              <a:buFont typeface="Wingdings" panose="05000000000000000000" pitchFamily="2" charset="2"/>
              <a:buChar char=""/>
            </a:pPr>
            <a:r>
              <a:rPr lang="fa-IR" altLang="en-US" b="1" dirty="0" smtClean="0">
                <a:cs typeface="2  Mitra" panose="00000400000000000000" pitchFamily="2" charset="-78"/>
              </a:rPr>
              <a:t>  زمان و سرعت ایجاد پوسیدگی</a:t>
            </a:r>
            <a:endParaRPr lang="en-US" altLang="en-US" b="1" dirty="0">
              <a:cs typeface="2  Mitra" panose="00000400000000000000" pitchFamily="2" charset="-78"/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1752600" y="457200"/>
            <a:ext cx="558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2400" b="1" dirty="0">
                <a:solidFill>
                  <a:srgbClr val="FF0000"/>
                </a:solidFill>
                <a:cs typeface="2  Titr" pitchFamily="2" charset="-78"/>
              </a:rPr>
              <a:t>عوامل مؤثر بر ایجاد پوسیدگی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65" y="1972735"/>
            <a:ext cx="3276600" cy="4038600"/>
          </a:xfrm>
          <a:prstGeom prst="roundRect">
            <a:avLst>
              <a:gd name="adj" fmla="val 16667"/>
            </a:avLst>
          </a:prstGeom>
          <a:ln>
            <a:solidFill>
              <a:srgbClr val="0066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81839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 rot="1739785">
            <a:off x="4313937" y="911407"/>
            <a:ext cx="525658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a-IR" sz="5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cs typeface="B Titr" panose="00000700000000000000" pitchFamily="2" charset="-78"/>
              </a:rPr>
              <a:t>موفق و مؤید باشید</a:t>
            </a:r>
            <a:endParaRPr lang="en-US" sz="54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cs typeface="B Titr" panose="000007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9200" y="4038600"/>
            <a:ext cx="3800475" cy="2819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6329" y="0"/>
            <a:ext cx="3495673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118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176875"/>
            <a:ext cx="8001000" cy="4525963"/>
          </a:xfrm>
        </p:spPr>
        <p:txBody>
          <a:bodyPr>
            <a:normAutofit fontScale="62500" lnSpcReduction="20000"/>
          </a:bodyPr>
          <a:lstStyle/>
          <a:p>
            <a:pPr algn="just" rtl="1" eaLnBrk="1" hangingPunct="1">
              <a:lnSpc>
                <a:spcPct val="150000"/>
              </a:lnSpc>
              <a:buClr>
                <a:srgbClr val="0066FF"/>
              </a:buClr>
              <a:buSzPct val="150000"/>
              <a:buFont typeface="Wingdings" panose="05000000000000000000" pitchFamily="2" charset="2"/>
              <a:buChar char=""/>
            </a:pPr>
            <a:r>
              <a:rPr lang="fa-IR" altLang="en-US" sz="28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 شیارهای سطح جونده: </a:t>
            </a:r>
            <a:r>
              <a:rPr lang="fa-IR" altLang="en-US" sz="28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(به</a:t>
            </a:r>
            <a:r>
              <a:rPr lang="fa-IR" altLang="en-US" sz="28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 </a:t>
            </a:r>
            <a:r>
              <a:rPr lang="fa-IR" altLang="en-US" sz="28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دلیل تجمع مواد غذایی در داخل شیارها، احتمال ایجاد پوسیدگی خیلی زیاد است.)</a:t>
            </a:r>
          </a:p>
          <a:p>
            <a:pPr algn="just" rtl="1" eaLnBrk="1" hangingPunct="1">
              <a:lnSpc>
                <a:spcPct val="150000"/>
              </a:lnSpc>
              <a:buClr>
                <a:srgbClr val="0066FF"/>
              </a:buClr>
              <a:buSzPct val="150000"/>
              <a:buFont typeface="Wingdings" panose="05000000000000000000" pitchFamily="2" charset="2"/>
              <a:buChar char=""/>
            </a:pPr>
            <a:r>
              <a:rPr lang="fa-IR" altLang="en-US" sz="28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 سطوح بین دندانی: </a:t>
            </a:r>
            <a:r>
              <a:rPr lang="fa-IR" altLang="en-US" sz="28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(به دلیل عدم دسترسی موهای مسواک به این منطقه و </a:t>
            </a:r>
            <a:r>
              <a:rPr lang="fa-IR" altLang="en-US" sz="2800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عدم استفاده از نخ دندان</a:t>
            </a:r>
            <a:r>
              <a:rPr lang="fa-IR" altLang="en-US" sz="28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، میزان تجمع مواد غذایی و در نهایت احتمال پوسیدگی در این سطوح بالاست.) این مناطق را </a:t>
            </a:r>
            <a:r>
              <a:rPr lang="fa-IR" altLang="en-US" sz="2800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تنها با استفاده از نخ دندان می توان تمیز کرد.</a:t>
            </a:r>
          </a:p>
          <a:p>
            <a:pPr algn="just" rtl="1" eaLnBrk="1" hangingPunct="1">
              <a:lnSpc>
                <a:spcPct val="150000"/>
              </a:lnSpc>
              <a:buClr>
                <a:srgbClr val="0066FF"/>
              </a:buClr>
              <a:buSzPct val="150000"/>
              <a:buFont typeface="Wingdings" panose="05000000000000000000" pitchFamily="2" charset="2"/>
              <a:buChar char=""/>
            </a:pPr>
            <a:r>
              <a:rPr lang="fa-IR" altLang="en-US" sz="28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 طوق دندان (ناحیه اتصال لثه با دندان): </a:t>
            </a:r>
            <a:r>
              <a:rPr lang="fa-IR" altLang="en-US" sz="28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میکروب ها در طوق دندان تجمع می یابد هنگام مسواک کردن اگر این ناحیه تمیز نشود میکروب ها باعث </a:t>
            </a:r>
            <a:r>
              <a:rPr lang="fa-IR" altLang="en-US" sz="2800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بروز بیماری لثه </a:t>
            </a:r>
            <a:r>
              <a:rPr lang="fa-IR" altLang="en-US" sz="28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می شود.</a:t>
            </a:r>
          </a:p>
          <a:p>
            <a:pPr marL="0" indent="0" algn="just" rtl="1" eaLnBrk="1" hangingPunct="1">
              <a:lnSpc>
                <a:spcPct val="150000"/>
              </a:lnSpc>
              <a:buClr>
                <a:srgbClr val="0066FF"/>
              </a:buClr>
              <a:buSzPct val="150000"/>
              <a:buNone/>
            </a:pPr>
            <a:endParaRPr lang="en-US" altLang="en-US" sz="2800" b="1" dirty="0" smtClean="0">
              <a:solidFill>
                <a:srgbClr val="FF0000"/>
              </a:solidFill>
              <a:cs typeface="2  Mitra" panose="00000400000000000000" pitchFamily="2" charset="-78"/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1955799" y="355277"/>
            <a:ext cx="504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2400" b="1" dirty="0">
                <a:solidFill>
                  <a:srgbClr val="FF0000"/>
                </a:solidFill>
                <a:cs typeface="2  Titr" pitchFamily="2" charset="-78"/>
              </a:rPr>
              <a:t>محلهای شایع پوسیدگی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33" y="4774575"/>
            <a:ext cx="3623732" cy="132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27577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058341"/>
            <a:ext cx="8208963" cy="5266260"/>
          </a:xfrm>
        </p:spPr>
        <p:txBody>
          <a:bodyPr>
            <a:noAutofit/>
          </a:bodyPr>
          <a:lstStyle/>
          <a:p>
            <a:pPr algn="just" rtl="1" eaLnBrk="1" hangingPunct="1">
              <a:lnSpc>
                <a:spcPct val="150000"/>
              </a:lnSpc>
              <a:buClr>
                <a:srgbClr val="FF0000"/>
              </a:buClr>
              <a:buSzPct val="120000"/>
              <a:buFont typeface="Wingdings" panose="05000000000000000000" pitchFamily="2" charset="2"/>
              <a:buChar char="L"/>
              <a:defRPr/>
            </a:pPr>
            <a:r>
              <a:rPr lang="fa-IR" altLang="en-US" sz="24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 </a:t>
            </a:r>
            <a:r>
              <a:rPr lang="fa-IR" altLang="en-US" sz="18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کودکان </a:t>
            </a:r>
            <a:r>
              <a:rPr lang="fa-IR" altLang="en-US" sz="1800" b="1" dirty="0" smtClean="0">
                <a:cs typeface="2  Mitra" panose="00000400000000000000" pitchFamily="2" charset="-78"/>
              </a:rPr>
              <a:t>( بیش از دیگر گروههای سنی).</a:t>
            </a:r>
          </a:p>
          <a:p>
            <a:pPr algn="just" rtl="1" eaLnBrk="1" hangingPunct="1">
              <a:lnSpc>
                <a:spcPct val="150000"/>
              </a:lnSpc>
              <a:buClr>
                <a:srgbClr val="FF0000"/>
              </a:buClr>
              <a:buSzPct val="120000"/>
              <a:buFont typeface="Wingdings" panose="05000000000000000000" pitchFamily="2" charset="2"/>
              <a:buChar char="L"/>
              <a:defRPr/>
            </a:pPr>
            <a:r>
              <a:rPr lang="fa-IR" altLang="en-US" sz="1800" b="1" dirty="0" smtClean="0">
                <a:cs typeface="2  Mitra" panose="00000400000000000000" pitchFamily="2" charset="-78"/>
              </a:rPr>
              <a:t>کودکانی با رژیم غذایی حاوی میزان بالای </a:t>
            </a:r>
            <a:r>
              <a:rPr lang="fa-IR" altLang="en-US" sz="18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کربوهیدرات.</a:t>
            </a:r>
          </a:p>
          <a:p>
            <a:pPr algn="just" rtl="1" eaLnBrk="1" hangingPunct="1">
              <a:lnSpc>
                <a:spcPct val="150000"/>
              </a:lnSpc>
              <a:buClr>
                <a:srgbClr val="FF0000"/>
              </a:buClr>
              <a:buSzPct val="120000"/>
              <a:buFont typeface="Wingdings" panose="05000000000000000000" pitchFamily="2" charset="2"/>
              <a:buChar char="L"/>
              <a:defRPr/>
            </a:pPr>
            <a:r>
              <a:rPr lang="fa-IR" altLang="en-US" sz="1800" b="1" dirty="0">
                <a:cs typeface="2  Mitra" panose="00000400000000000000" pitchFamily="2" charset="-78"/>
              </a:rPr>
              <a:t> </a:t>
            </a:r>
            <a:r>
              <a:rPr lang="fa-IR" altLang="en-US" sz="1800" b="1" dirty="0" smtClean="0">
                <a:cs typeface="2  Mitra" panose="00000400000000000000" pitchFamily="2" charset="-78"/>
              </a:rPr>
              <a:t>افراد با بهداشت دهان ضعیف.</a:t>
            </a:r>
          </a:p>
          <a:p>
            <a:pPr algn="just" rtl="1" eaLnBrk="1" hangingPunct="1">
              <a:lnSpc>
                <a:spcPct val="150000"/>
              </a:lnSpc>
              <a:buClr>
                <a:srgbClr val="FF0000"/>
              </a:buClr>
              <a:buSzPct val="120000"/>
              <a:buFont typeface="Wingdings" panose="05000000000000000000" pitchFamily="2" charset="2"/>
              <a:buChar char="L"/>
              <a:defRPr/>
            </a:pPr>
            <a:r>
              <a:rPr lang="fa-IR" altLang="en-US" sz="1800" b="1" dirty="0" smtClean="0">
                <a:cs typeface="2  Mitra" panose="00000400000000000000" pitchFamily="2" charset="-78"/>
              </a:rPr>
              <a:t>افرادی که</a:t>
            </a:r>
            <a:r>
              <a:rPr lang="fa-IR" altLang="en-US" sz="18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 فلوراید </a:t>
            </a:r>
            <a:r>
              <a:rPr lang="fa-IR" altLang="en-US" sz="1800" b="1" dirty="0" smtClean="0">
                <a:cs typeface="2  Mitra" panose="00000400000000000000" pitchFamily="2" charset="-78"/>
              </a:rPr>
              <a:t>به میزان مناسب دریافت نمی کنند و یا در مناطقی سکونت دارند که آب آشامیدنی آنجا به میزان مناسب فلوراید ندارد.</a:t>
            </a:r>
          </a:p>
          <a:p>
            <a:pPr algn="just" rtl="1" eaLnBrk="1" hangingPunct="1">
              <a:lnSpc>
                <a:spcPct val="150000"/>
              </a:lnSpc>
              <a:buClr>
                <a:srgbClr val="FF0000"/>
              </a:buClr>
              <a:buSzPct val="120000"/>
              <a:buFont typeface="Wingdings" panose="05000000000000000000" pitchFamily="2" charset="2"/>
              <a:buChar char="L"/>
              <a:defRPr/>
            </a:pPr>
            <a:r>
              <a:rPr lang="fa-IR" altLang="en-US" sz="1800" b="1" dirty="0" smtClean="0">
                <a:cs typeface="2  Mitra" panose="00000400000000000000" pitchFamily="2" charset="-78"/>
              </a:rPr>
              <a:t>افراد با </a:t>
            </a:r>
            <a:r>
              <a:rPr lang="fa-IR" altLang="en-US" sz="18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نقص و مشکلات فیزیکی </a:t>
            </a:r>
            <a:r>
              <a:rPr lang="fa-IR" altLang="en-US" sz="1800" b="1" dirty="0" smtClean="0">
                <a:cs typeface="2  Mitra" panose="00000400000000000000" pitchFamily="2" charset="-78"/>
              </a:rPr>
              <a:t>که توانایی رعایت بهداشت دهان خود را ندارند.</a:t>
            </a:r>
          </a:p>
          <a:p>
            <a:pPr algn="just" rtl="1" eaLnBrk="1" hangingPunct="1">
              <a:lnSpc>
                <a:spcPct val="150000"/>
              </a:lnSpc>
              <a:buClr>
                <a:srgbClr val="FF0000"/>
              </a:buClr>
              <a:buSzPct val="120000"/>
              <a:buFont typeface="Wingdings" panose="05000000000000000000" pitchFamily="2" charset="2"/>
              <a:buChar char="L"/>
              <a:defRPr/>
            </a:pPr>
            <a:r>
              <a:rPr lang="fa-IR" altLang="en-US" sz="1800" b="1" dirty="0" smtClean="0">
                <a:cs typeface="2  Mitra" panose="00000400000000000000" pitchFamily="2" charset="-78"/>
              </a:rPr>
              <a:t>کودکان والدینی که خود دارای </a:t>
            </a:r>
            <a:r>
              <a:rPr lang="fa-IR" altLang="en-US" sz="18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پوسیدگی های فعال </a:t>
            </a:r>
            <a:r>
              <a:rPr lang="fa-IR" altLang="en-US" sz="1800" b="1" dirty="0" smtClean="0">
                <a:cs typeface="2  Mitra" panose="00000400000000000000" pitchFamily="2" charset="-78"/>
              </a:rPr>
              <a:t>هستند.</a:t>
            </a:r>
          </a:p>
          <a:p>
            <a:pPr algn="just" rtl="1" eaLnBrk="1" hangingPunct="1">
              <a:lnSpc>
                <a:spcPct val="150000"/>
              </a:lnSpc>
              <a:buClr>
                <a:srgbClr val="FF0000"/>
              </a:buClr>
              <a:buSzPct val="120000"/>
              <a:buFont typeface="Wingdings" panose="05000000000000000000" pitchFamily="2" charset="2"/>
              <a:buChar char="L"/>
              <a:defRPr/>
            </a:pPr>
            <a:r>
              <a:rPr lang="fa-IR" altLang="en-US" sz="1800" b="1" dirty="0" smtClean="0">
                <a:cs typeface="2  Mitra" panose="00000400000000000000" pitchFamily="2" charset="-78"/>
              </a:rPr>
              <a:t>کودکان با بیماری خاص که تحت درمان های ویژه قرار می گیرند. </a:t>
            </a:r>
          </a:p>
          <a:p>
            <a:pPr algn="just" rtl="1" eaLnBrk="1" hangingPunct="1">
              <a:lnSpc>
                <a:spcPct val="150000"/>
              </a:lnSpc>
              <a:buClr>
                <a:srgbClr val="FF0000"/>
              </a:buClr>
              <a:buSzPct val="120000"/>
              <a:buFont typeface="Wingdings" panose="05000000000000000000" pitchFamily="2" charset="2"/>
              <a:buChar char="L"/>
              <a:defRPr/>
            </a:pPr>
            <a:endParaRPr lang="fa-IR" altLang="en-US" sz="2400" b="1" dirty="0" smtClean="0">
              <a:solidFill>
                <a:srgbClr val="FA00A7"/>
              </a:solidFill>
              <a:cs typeface="2  Mitra" panose="00000400000000000000" pitchFamily="2" charset="-78"/>
            </a:endParaRP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725683" y="287870"/>
            <a:ext cx="720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2800" b="1" dirty="0" smtClean="0">
                <a:solidFill>
                  <a:srgbClr val="FF0000"/>
                </a:solidFill>
                <a:cs typeface="2  Titr" pitchFamily="2" charset="-78"/>
              </a:rPr>
              <a:t>افراد در معرض خطر پوسیدگی </a:t>
            </a:r>
            <a:r>
              <a:rPr lang="fa-IR" sz="2800" b="1" dirty="0">
                <a:solidFill>
                  <a:srgbClr val="FF0000"/>
                </a:solidFill>
                <a:cs typeface="2  Titr" pitchFamily="2" charset="-78"/>
              </a:rPr>
              <a:t>دندان</a:t>
            </a:r>
          </a:p>
        </p:txBody>
      </p:sp>
    </p:spTree>
    <p:extLst>
      <p:ext uri="{BB962C8B-B14F-4D97-AF65-F5344CB8AC3E}">
        <p14:creationId xmlns:p14="http://schemas.microsoft.com/office/powerpoint/2010/main" val="349749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>
          <a:xfrm>
            <a:off x="990600" y="1380068"/>
            <a:ext cx="7827963" cy="4419600"/>
          </a:xfrm>
        </p:spPr>
        <p:txBody>
          <a:bodyPr>
            <a:normAutofit fontScale="77500" lnSpcReduction="20000"/>
          </a:bodyPr>
          <a:lstStyle/>
          <a:p>
            <a:pPr algn="just" rtl="1" eaLnBrk="1" hangingPunct="1">
              <a:lnSpc>
                <a:spcPct val="150000"/>
              </a:lnSpc>
              <a:buClr>
                <a:srgbClr val="FF0000"/>
              </a:buClr>
              <a:buSzPct val="120000"/>
              <a:buFont typeface="Wingdings" panose="05000000000000000000" pitchFamily="2" charset="2"/>
              <a:buChar char="L"/>
              <a:defRPr/>
            </a:pPr>
            <a:r>
              <a:rPr lang="fa-IR" altLang="en-US" sz="3000" b="1" dirty="0" smtClean="0">
                <a:solidFill>
                  <a:srgbClr val="00B0F0"/>
                </a:solidFill>
                <a:cs typeface="2  Mitra" panose="00000400000000000000" pitchFamily="2" charset="-78"/>
              </a:rPr>
              <a:t>  تغییر رنگ مینای دندان: </a:t>
            </a:r>
            <a:r>
              <a:rPr lang="fa-IR" altLang="en-US" sz="3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در محل پوسیدگی مینا </a:t>
            </a:r>
            <a:r>
              <a:rPr lang="fa-IR" altLang="en-US" sz="3000" b="1" dirty="0" smtClean="0">
                <a:solidFill>
                  <a:schemeClr val="accent6">
                    <a:lumMod val="50000"/>
                  </a:schemeClr>
                </a:solidFill>
                <a:cs typeface="2  Mitra" panose="00000400000000000000" pitchFamily="2" charset="-78"/>
              </a:rPr>
              <a:t>قهوه ای یا سیاه رنگ </a:t>
            </a:r>
            <a:r>
              <a:rPr lang="fa-IR" altLang="en-US" sz="3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می شود.</a:t>
            </a:r>
          </a:p>
          <a:p>
            <a:pPr algn="just" rtl="1" eaLnBrk="1" hangingPunct="1">
              <a:lnSpc>
                <a:spcPct val="150000"/>
              </a:lnSpc>
              <a:buClr>
                <a:srgbClr val="FF0000"/>
              </a:buClr>
              <a:buSzPct val="120000"/>
              <a:buFont typeface="Wingdings" panose="05000000000000000000" pitchFamily="2" charset="2"/>
              <a:buChar char="L"/>
              <a:defRPr/>
            </a:pPr>
            <a:r>
              <a:rPr lang="fa-IR" altLang="en-US" sz="30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  </a:t>
            </a:r>
            <a:r>
              <a:rPr lang="fa-IR" altLang="en-US" sz="3000" b="1" dirty="0" smtClean="0">
                <a:solidFill>
                  <a:srgbClr val="00B0F0"/>
                </a:solidFill>
                <a:cs typeface="2  Mitra" panose="00000400000000000000" pitchFamily="2" charset="-78"/>
              </a:rPr>
              <a:t>سوراخ شدن دندان در محل پوسیدگی: </a:t>
            </a:r>
            <a:r>
              <a:rPr lang="fa-IR" altLang="en-US" sz="3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گاهی میزان تخریب کم است و فقط با معاینه دقیق مشخص می شود و گاهی مقدار زیادی از دندان از بین می رود، به طوری که شخص فکر می کند دندان او </a:t>
            </a:r>
            <a:r>
              <a:rPr lang="fa-IR" altLang="en-US" sz="3000" b="1" dirty="0" smtClean="0">
                <a:solidFill>
                  <a:srgbClr val="00B0F0"/>
                </a:solidFill>
                <a:cs typeface="2  Mitra" panose="00000400000000000000" pitchFamily="2" charset="-78"/>
              </a:rPr>
              <a:t>شکسته</a:t>
            </a:r>
            <a:r>
              <a:rPr lang="fa-IR" altLang="en-US" sz="3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است. </a:t>
            </a: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1828800" y="398676"/>
            <a:ext cx="522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2400" b="1" dirty="0">
                <a:solidFill>
                  <a:srgbClr val="FF0000"/>
                </a:solidFill>
                <a:cs typeface="2  Titr" pitchFamily="2" charset="-78"/>
              </a:rPr>
              <a:t>نشانه های پوسیدگی دندان</a:t>
            </a:r>
          </a:p>
        </p:txBody>
      </p:sp>
      <p:pic>
        <p:nvPicPr>
          <p:cNvPr id="5" name="Picture 2" descr="D:\E\Pictures\Demo Album\Anemation\Animation\دهان و دندان\82115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6700" y="4267200"/>
            <a:ext cx="26670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8467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d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447800"/>
            <a:ext cx="8056563" cy="4572000"/>
          </a:xfrm>
        </p:spPr>
        <p:txBody>
          <a:bodyPr>
            <a:normAutofit fontScale="77500" lnSpcReduction="20000"/>
          </a:bodyPr>
          <a:lstStyle/>
          <a:p>
            <a:pPr algn="just" rtl="1" eaLnBrk="1" hangingPunct="1">
              <a:lnSpc>
                <a:spcPct val="150000"/>
              </a:lnSpc>
              <a:buClr>
                <a:srgbClr val="FF0000"/>
              </a:buClr>
              <a:buSzPct val="120000"/>
              <a:buFont typeface="Wingdings" panose="05000000000000000000" pitchFamily="2" charset="2"/>
              <a:buChar char="L"/>
              <a:defRPr/>
            </a:pPr>
            <a:r>
              <a:rPr lang="fa-IR" altLang="en-US" sz="30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 </a:t>
            </a:r>
            <a:r>
              <a:rPr lang="fa-IR" altLang="en-US" sz="3000" b="1" dirty="0" smtClean="0">
                <a:solidFill>
                  <a:srgbClr val="00B0F0"/>
                </a:solidFill>
                <a:cs typeface="2  Mitra" panose="00000400000000000000" pitchFamily="2" charset="-78"/>
              </a:rPr>
              <a:t>حساس بودن یا درد گرفتن دندان: </a:t>
            </a:r>
            <a:r>
              <a:rPr lang="fa-IR" altLang="en-US" sz="3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هنگام خوردن غذاهای سرد، گرم، ترش و شیرین یا وقتی دندان را روی هم فشار می دهیم.</a:t>
            </a:r>
            <a:endParaRPr lang="en-US" altLang="en-US" sz="3000" b="1" dirty="0" smtClean="0">
              <a:solidFill>
                <a:schemeClr val="tx1"/>
              </a:solidFill>
              <a:cs typeface="2  Mitra" panose="00000400000000000000" pitchFamily="2" charset="-78"/>
            </a:endParaRPr>
          </a:p>
          <a:p>
            <a:pPr algn="just" rtl="1" eaLnBrk="1" hangingPunct="1">
              <a:lnSpc>
                <a:spcPct val="150000"/>
              </a:lnSpc>
              <a:buClr>
                <a:srgbClr val="FF0000"/>
              </a:buClr>
              <a:buSzPct val="120000"/>
              <a:buFont typeface="Wingdings" panose="05000000000000000000" pitchFamily="2" charset="2"/>
              <a:buChar char="L"/>
              <a:defRPr/>
            </a:pPr>
            <a:r>
              <a:rPr lang="fa-IR" altLang="en-US" sz="3000" b="1" dirty="0" smtClean="0">
                <a:solidFill>
                  <a:srgbClr val="00B0F0"/>
                </a:solidFill>
                <a:cs typeface="2  Mitra" panose="00000400000000000000" pitchFamily="2" charset="-78"/>
              </a:rPr>
              <a:t> بوی بد دهان: </a:t>
            </a:r>
            <a:r>
              <a:rPr lang="fa-IR" altLang="en-US" sz="3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می تواند به علل مختلف ایجاد شود که یکی از دلایل آن </a:t>
            </a:r>
            <a:r>
              <a:rPr lang="fa-IR" altLang="en-US" sz="30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پوسیدگی دندان ها </a:t>
            </a:r>
            <a:r>
              <a:rPr lang="fa-IR" altLang="en-US" sz="3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است. </a:t>
            </a:r>
          </a:p>
          <a:p>
            <a:pPr algn="just" rtl="1" eaLnBrk="1" hangingPunct="1">
              <a:lnSpc>
                <a:spcPct val="150000"/>
              </a:lnSpc>
              <a:buClr>
                <a:srgbClr val="FF0000"/>
              </a:buClr>
              <a:buSzPct val="120000"/>
              <a:buFont typeface="Wingdings" panose="05000000000000000000" pitchFamily="2" charset="2"/>
              <a:buChar char="L"/>
              <a:defRPr/>
            </a:pPr>
            <a:r>
              <a:rPr lang="fa-IR" altLang="en-US" sz="3000" b="1" dirty="0">
                <a:solidFill>
                  <a:schemeClr val="tx1"/>
                </a:solidFill>
                <a:cs typeface="2  Mitra" panose="00000400000000000000" pitchFamily="2" charset="-78"/>
              </a:rPr>
              <a:t> </a:t>
            </a:r>
            <a:r>
              <a:rPr lang="fa-IR" altLang="en-US" sz="3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* </a:t>
            </a:r>
            <a:r>
              <a:rPr lang="fa-IR" altLang="en-US" sz="3000" b="1" dirty="0" smtClean="0">
                <a:solidFill>
                  <a:srgbClr val="FA00A7"/>
                </a:solidFill>
                <a:cs typeface="2  Mitra" panose="00000400000000000000" pitchFamily="2" charset="-78"/>
              </a:rPr>
              <a:t>پوسیدگی بین دندانی می تواند باعث گیرکردن مواد غذایی بین دندان ها یا پاره شدن نخ دندان هنگام استفاده بشود.</a:t>
            </a: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1828800" y="457200"/>
            <a:ext cx="522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2400" b="1" dirty="0">
                <a:solidFill>
                  <a:srgbClr val="FF0000"/>
                </a:solidFill>
                <a:cs typeface="2  Titr" pitchFamily="2" charset="-78"/>
              </a:rPr>
              <a:t>نشانه های پوسیدگی دندان</a:t>
            </a:r>
          </a:p>
        </p:txBody>
      </p:sp>
      <p:pic>
        <p:nvPicPr>
          <p:cNvPr id="5" name="Picture 2" descr="D:\E\Pictures\Demo Album\Anemation\Animation\دهان و دندان\82115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83125" y="4267200"/>
            <a:ext cx="23622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6040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7920</TotalTime>
  <Words>3342</Words>
  <Application>Microsoft Office PowerPoint</Application>
  <PresentationFormat>On-screen Show (4:3)</PresentationFormat>
  <Paragraphs>300</Paragraphs>
  <Slides>50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1" baseType="lpstr">
      <vt:lpstr>Office Theme</vt:lpstr>
      <vt:lpstr>PowerPoint Presentation</vt:lpstr>
      <vt:lpstr>بیماریهای دهان و دندان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نقشه دانشگاه</dc:title>
  <dc:creator>Mehri Hosseinnejad</dc:creator>
  <cp:lastModifiedBy>user</cp:lastModifiedBy>
  <cp:revision>1691</cp:revision>
  <dcterms:created xsi:type="dcterms:W3CDTF">2006-08-16T00:00:00Z</dcterms:created>
  <dcterms:modified xsi:type="dcterms:W3CDTF">2021-05-05T06:57:31Z</dcterms:modified>
</cp:coreProperties>
</file>